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 id="2147483915" r:id="rId2"/>
  </p:sldMasterIdLst>
  <p:notesMasterIdLst>
    <p:notesMasterId r:id="rId44"/>
  </p:notesMasterIdLst>
  <p:sldIdLst>
    <p:sldId id="1193" r:id="rId3"/>
    <p:sldId id="2146849085" r:id="rId4"/>
    <p:sldId id="2146849160" r:id="rId5"/>
    <p:sldId id="2146849174" r:id="rId6"/>
    <p:sldId id="2146849175" r:id="rId7"/>
    <p:sldId id="2146849155" r:id="rId8"/>
    <p:sldId id="2146849156" r:id="rId9"/>
    <p:sldId id="2146849176" r:id="rId10"/>
    <p:sldId id="2146849177" r:id="rId11"/>
    <p:sldId id="2146849159" r:id="rId12"/>
    <p:sldId id="2146849033" r:id="rId13"/>
    <p:sldId id="2146849013" r:id="rId14"/>
    <p:sldId id="553" r:id="rId15"/>
    <p:sldId id="2146849044" r:id="rId16"/>
    <p:sldId id="2146849170" r:id="rId17"/>
    <p:sldId id="2146849171" r:id="rId18"/>
    <p:sldId id="582" r:id="rId19"/>
    <p:sldId id="664" r:id="rId20"/>
    <p:sldId id="665" r:id="rId21"/>
    <p:sldId id="661" r:id="rId22"/>
    <p:sldId id="666" r:id="rId23"/>
    <p:sldId id="662" r:id="rId24"/>
    <p:sldId id="663" r:id="rId25"/>
    <p:sldId id="2146849055" r:id="rId26"/>
    <p:sldId id="2146849172" r:id="rId27"/>
    <p:sldId id="2146849173" r:id="rId28"/>
    <p:sldId id="2146849163" r:id="rId29"/>
    <p:sldId id="2146849164" r:id="rId30"/>
    <p:sldId id="2146849165" r:id="rId31"/>
    <p:sldId id="2146849166" r:id="rId32"/>
    <p:sldId id="2146849167" r:id="rId33"/>
    <p:sldId id="2146849168" r:id="rId34"/>
    <p:sldId id="2146849169" r:id="rId35"/>
    <p:sldId id="615" r:id="rId36"/>
    <p:sldId id="2146849068" r:id="rId37"/>
    <p:sldId id="2146849069" r:id="rId38"/>
    <p:sldId id="2146849064" r:id="rId39"/>
    <p:sldId id="2146849026" r:id="rId40"/>
    <p:sldId id="2146849027" r:id="rId41"/>
    <p:sldId id="2146849029" r:id="rId42"/>
    <p:sldId id="448" r:id="rId4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48"/>
    <a:srgbClr val="002AFF"/>
    <a:srgbClr val="FFFFFF"/>
    <a:srgbClr val="FF0000"/>
    <a:srgbClr val="000000"/>
    <a:srgbClr val="FCEDED"/>
    <a:srgbClr val="470118"/>
    <a:srgbClr val="00003E"/>
    <a:srgbClr val="FF0033"/>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BA8A8B-43D5-46B6-B9B0-DA9F4B38872C}" v="1" dt="2026-01-16T08:05:10.20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4695"/>
  </p:normalViewPr>
  <p:slideViewPr>
    <p:cSldViewPr snapToGrid="0">
      <p:cViewPr varScale="1">
        <p:scale>
          <a:sx n="46" d="100"/>
          <a:sy n="46" d="100"/>
        </p:scale>
        <p:origin x="904"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zone Yuko （小曽根祐子）" userId="7815483560_tp_box_2" providerId="OAuth2" clId="{9D3F3C96-46F0-4A69-B082-E038EE86BD3E}"/>
    <pc:docChg chg="modSld">
      <pc:chgData name="Ozone Yuko （小曽根祐子）" userId="7815483560_tp_box_2" providerId="OAuth2" clId="{9D3F3C96-46F0-4A69-B082-E038EE86BD3E}" dt="2026-01-16T08:05:13.300" v="3" actId="20577"/>
      <pc:docMkLst>
        <pc:docMk/>
      </pc:docMkLst>
      <pc:sldChg chg="modSp mod">
        <pc:chgData name="Ozone Yuko （小曽根祐子）" userId="7815483560_tp_box_2" providerId="OAuth2" clId="{9D3F3C96-46F0-4A69-B082-E038EE86BD3E}" dt="2026-01-16T08:05:13.300" v="3" actId="20577"/>
        <pc:sldMkLst>
          <pc:docMk/>
          <pc:sldMk cId="1056980712" sldId="2146849175"/>
        </pc:sldMkLst>
        <pc:graphicFrameChg chg="mod modGraphic">
          <ac:chgData name="Ozone Yuko （小曽根祐子）" userId="7815483560_tp_box_2" providerId="OAuth2" clId="{9D3F3C96-46F0-4A69-B082-E038EE86BD3E}" dt="2026-01-16T08:05:13.300" v="3" actId="20577"/>
          <ac:graphicFrameMkLst>
            <pc:docMk/>
            <pc:sldMk cId="1056980712" sldId="2146849175"/>
            <ac:graphicFrameMk id="9" creationId="{4E2349A0-ED93-AA47-F509-19140175868D}"/>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2026/1/16</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343031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C21A1-DAE2-D63A-4168-5F6C12E82B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BEBB3A-9337-0B35-5350-2096BE9FC5E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A29FFD-1909-217A-4346-44E8AFECFD0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9257320-486E-6FF5-8FF3-7EF98C82BDFE}"/>
              </a:ext>
            </a:extLst>
          </p:cNvPr>
          <p:cNvSpPr>
            <a:spLocks noGrp="1"/>
          </p:cNvSpPr>
          <p:nvPr>
            <p:ph type="sldNum" sz="quarter" idx="5"/>
          </p:nvPr>
        </p:nvSpPr>
        <p:spPr/>
        <p:txBody>
          <a:bodyPr/>
          <a:lstStyle/>
          <a:p>
            <a:fld id="{8226725D-9DF2-415C-AB8C-875BE3177909}" type="slidenum">
              <a:rPr kumimoji="1" lang="ja-JP" altLang="en-US" smtClean="0"/>
              <a:pPr/>
              <a:t>23</a:t>
            </a:fld>
            <a:endParaRPr kumimoji="1" lang="ja-JP" altLang="en-US"/>
          </a:p>
        </p:txBody>
      </p:sp>
    </p:spTree>
    <p:extLst>
      <p:ext uri="{BB962C8B-B14F-4D97-AF65-F5344CB8AC3E}">
        <p14:creationId xmlns:p14="http://schemas.microsoft.com/office/powerpoint/2010/main" val="2671578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1196F-6671-C4BD-43E9-B25F7784018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8813F2D-FC6E-21B6-D441-BC246AD8BB9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EB3897E-D8C3-F425-AF2D-EB5D17C4980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E2CDA53-D0F8-FA1F-B156-009B7EF4F028}"/>
              </a:ext>
            </a:extLst>
          </p:cNvPr>
          <p:cNvSpPr>
            <a:spLocks noGrp="1"/>
          </p:cNvSpPr>
          <p:nvPr>
            <p:ph type="sldNum" sz="quarter" idx="5"/>
          </p:nvPr>
        </p:nvSpPr>
        <p:spPr/>
        <p:txBody>
          <a:bodyPr/>
          <a:lstStyle/>
          <a:p>
            <a:fld id="{8226725D-9DF2-415C-AB8C-875BE3177909}" type="slidenum">
              <a:rPr kumimoji="1" lang="ja-JP" altLang="en-US" smtClean="0"/>
              <a:pPr/>
              <a:t>25</a:t>
            </a:fld>
            <a:endParaRPr kumimoji="1" lang="ja-JP" altLang="en-US"/>
          </a:p>
        </p:txBody>
      </p:sp>
    </p:spTree>
    <p:extLst>
      <p:ext uri="{BB962C8B-B14F-4D97-AF65-F5344CB8AC3E}">
        <p14:creationId xmlns:p14="http://schemas.microsoft.com/office/powerpoint/2010/main" val="4128064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99657-6365-A2F4-098A-AA0C69DB203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BAE8965-05CC-CC80-311B-BDC402DC052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03C795C-6D2B-2367-886C-EE643EB984E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F31F8B7-CF7D-3D8F-0323-70D0F975F009}"/>
              </a:ext>
            </a:extLst>
          </p:cNvPr>
          <p:cNvSpPr>
            <a:spLocks noGrp="1"/>
          </p:cNvSpPr>
          <p:nvPr>
            <p:ph type="sldNum" sz="quarter" idx="5"/>
          </p:nvPr>
        </p:nvSpPr>
        <p:spPr/>
        <p:txBody>
          <a:bodyPr/>
          <a:lstStyle/>
          <a:p>
            <a:fld id="{8226725D-9DF2-415C-AB8C-875BE3177909}" type="slidenum">
              <a:rPr kumimoji="1" lang="ja-JP" altLang="en-US" smtClean="0"/>
              <a:pPr/>
              <a:t>26</a:t>
            </a:fld>
            <a:endParaRPr kumimoji="1" lang="ja-JP" altLang="en-US"/>
          </a:p>
        </p:txBody>
      </p:sp>
    </p:spTree>
    <p:extLst>
      <p:ext uri="{BB962C8B-B14F-4D97-AF65-F5344CB8AC3E}">
        <p14:creationId xmlns:p14="http://schemas.microsoft.com/office/powerpoint/2010/main" val="3971193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27</a:t>
            </a:fld>
            <a:endParaRPr kumimoji="1" lang="ja-JP" altLang="en-US"/>
          </a:p>
        </p:txBody>
      </p:sp>
    </p:spTree>
    <p:extLst>
      <p:ext uri="{BB962C8B-B14F-4D97-AF65-F5344CB8AC3E}">
        <p14:creationId xmlns:p14="http://schemas.microsoft.com/office/powerpoint/2010/main" val="231970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7ACF0-5FFC-B594-FAD8-15D84C73B62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D6A3CB9-E222-CCB6-245B-1D6E6A56993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5CB5E3-ECA9-091A-96DA-D17906B22F6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FD13FD1-4A1B-DBE2-9239-A5F623DA3EC5}"/>
              </a:ext>
            </a:extLst>
          </p:cNvPr>
          <p:cNvSpPr>
            <a:spLocks noGrp="1"/>
          </p:cNvSpPr>
          <p:nvPr>
            <p:ph type="sldNum" sz="quarter" idx="5"/>
          </p:nvPr>
        </p:nvSpPr>
        <p:spPr/>
        <p:txBody>
          <a:bodyPr/>
          <a:lstStyle/>
          <a:p>
            <a:fld id="{8226725D-9DF2-415C-AB8C-875BE3177909}" type="slidenum">
              <a:rPr kumimoji="1" lang="ja-JP" altLang="en-US" smtClean="0"/>
              <a:pPr/>
              <a:t>28</a:t>
            </a:fld>
            <a:endParaRPr kumimoji="1" lang="ja-JP" altLang="en-US"/>
          </a:p>
        </p:txBody>
      </p:sp>
    </p:spTree>
    <p:extLst>
      <p:ext uri="{BB962C8B-B14F-4D97-AF65-F5344CB8AC3E}">
        <p14:creationId xmlns:p14="http://schemas.microsoft.com/office/powerpoint/2010/main" val="4227931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868DF-2FB1-BBCB-C777-51B89392902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A414449-31A4-9106-F0FB-1E13F9521BF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4511D43-8D2D-F10A-5F5C-144C33ECFB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E9E0AB6-F626-10C5-B75B-424F76248DBB}"/>
              </a:ext>
            </a:extLst>
          </p:cNvPr>
          <p:cNvSpPr>
            <a:spLocks noGrp="1"/>
          </p:cNvSpPr>
          <p:nvPr>
            <p:ph type="sldNum" sz="quarter" idx="5"/>
          </p:nvPr>
        </p:nvSpPr>
        <p:spPr/>
        <p:txBody>
          <a:bodyPr/>
          <a:lstStyle/>
          <a:p>
            <a:fld id="{8226725D-9DF2-415C-AB8C-875BE3177909}" type="slidenum">
              <a:rPr kumimoji="1" lang="ja-JP" altLang="en-US" smtClean="0"/>
              <a:pPr/>
              <a:t>29</a:t>
            </a:fld>
            <a:endParaRPr kumimoji="1" lang="ja-JP" altLang="en-US"/>
          </a:p>
        </p:txBody>
      </p:sp>
    </p:spTree>
    <p:extLst>
      <p:ext uri="{BB962C8B-B14F-4D97-AF65-F5344CB8AC3E}">
        <p14:creationId xmlns:p14="http://schemas.microsoft.com/office/powerpoint/2010/main" val="3004971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FE130-1686-111A-C389-DA5C3FC5B9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C07A035-926C-AE0E-AD71-806122E4F59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5C484D-FB8F-2812-F4CD-C1C8DCE12A9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B101BD1-8913-DE0E-D791-C38821523316}"/>
              </a:ext>
            </a:extLst>
          </p:cNvPr>
          <p:cNvSpPr>
            <a:spLocks noGrp="1"/>
          </p:cNvSpPr>
          <p:nvPr>
            <p:ph type="sldNum" sz="quarter" idx="5"/>
          </p:nvPr>
        </p:nvSpPr>
        <p:spPr/>
        <p:txBody>
          <a:bodyPr/>
          <a:lstStyle/>
          <a:p>
            <a:fld id="{8226725D-9DF2-415C-AB8C-875BE3177909}" type="slidenum">
              <a:rPr kumimoji="1" lang="ja-JP" altLang="en-US" smtClean="0"/>
              <a:pPr/>
              <a:t>30</a:t>
            </a:fld>
            <a:endParaRPr kumimoji="1" lang="ja-JP" altLang="en-US"/>
          </a:p>
        </p:txBody>
      </p:sp>
    </p:spTree>
    <p:extLst>
      <p:ext uri="{BB962C8B-B14F-4D97-AF65-F5344CB8AC3E}">
        <p14:creationId xmlns:p14="http://schemas.microsoft.com/office/powerpoint/2010/main" val="1687728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DA32E-C19F-E608-0E7C-F25B1949D92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C2DF6F-A33D-85C1-C0D7-DFA00C2B5FA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8C4DB05-5AAB-54F1-18A5-C58720452C2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1B3B053-DC2F-9C3A-A6C1-72E4E4B5851B}"/>
              </a:ext>
            </a:extLst>
          </p:cNvPr>
          <p:cNvSpPr>
            <a:spLocks noGrp="1"/>
          </p:cNvSpPr>
          <p:nvPr>
            <p:ph type="sldNum" sz="quarter" idx="5"/>
          </p:nvPr>
        </p:nvSpPr>
        <p:spPr/>
        <p:txBody>
          <a:bodyPr/>
          <a:lstStyle/>
          <a:p>
            <a:fld id="{8226725D-9DF2-415C-AB8C-875BE3177909}" type="slidenum">
              <a:rPr kumimoji="1" lang="ja-JP" altLang="en-US" smtClean="0"/>
              <a:pPr/>
              <a:t>31</a:t>
            </a:fld>
            <a:endParaRPr kumimoji="1" lang="ja-JP" altLang="en-US"/>
          </a:p>
        </p:txBody>
      </p:sp>
    </p:spTree>
    <p:extLst>
      <p:ext uri="{BB962C8B-B14F-4D97-AF65-F5344CB8AC3E}">
        <p14:creationId xmlns:p14="http://schemas.microsoft.com/office/powerpoint/2010/main" val="3093772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BA6C2-BE7C-0F18-3DE6-A69E1B5FE2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C7200E-B86E-CC71-6E6C-9E64C06B24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A96BD5A-F569-CCD8-4D3B-FA50D7064BA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DB8EE65-11AF-372D-44F0-9ACCC02CE19D}"/>
              </a:ext>
            </a:extLst>
          </p:cNvPr>
          <p:cNvSpPr>
            <a:spLocks noGrp="1"/>
          </p:cNvSpPr>
          <p:nvPr>
            <p:ph type="sldNum" sz="quarter" idx="5"/>
          </p:nvPr>
        </p:nvSpPr>
        <p:spPr/>
        <p:txBody>
          <a:bodyPr/>
          <a:lstStyle/>
          <a:p>
            <a:fld id="{8226725D-9DF2-415C-AB8C-875BE3177909}" type="slidenum">
              <a:rPr kumimoji="1" lang="ja-JP" altLang="en-US" smtClean="0"/>
              <a:pPr/>
              <a:t>32</a:t>
            </a:fld>
            <a:endParaRPr kumimoji="1" lang="ja-JP" altLang="en-US"/>
          </a:p>
        </p:txBody>
      </p:sp>
    </p:spTree>
    <p:extLst>
      <p:ext uri="{BB962C8B-B14F-4D97-AF65-F5344CB8AC3E}">
        <p14:creationId xmlns:p14="http://schemas.microsoft.com/office/powerpoint/2010/main" val="1356202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C21A1-DAE2-D63A-4168-5F6C12E82B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BEBB3A-9337-0B35-5350-2096BE9FC5E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A29FFD-1909-217A-4346-44E8AFECFD0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9257320-486E-6FF5-8FF3-7EF98C82BDFE}"/>
              </a:ext>
            </a:extLst>
          </p:cNvPr>
          <p:cNvSpPr>
            <a:spLocks noGrp="1"/>
          </p:cNvSpPr>
          <p:nvPr>
            <p:ph type="sldNum" sz="quarter" idx="5"/>
          </p:nvPr>
        </p:nvSpPr>
        <p:spPr/>
        <p:txBody>
          <a:bodyPr/>
          <a:lstStyle/>
          <a:p>
            <a:fld id="{8226725D-9DF2-415C-AB8C-875BE3177909}" type="slidenum">
              <a:rPr kumimoji="1" lang="ja-JP" altLang="en-US" smtClean="0"/>
              <a:pPr/>
              <a:t>33</a:t>
            </a:fld>
            <a:endParaRPr kumimoji="1" lang="ja-JP" altLang="en-US"/>
          </a:p>
        </p:txBody>
      </p:sp>
    </p:spTree>
    <p:extLst>
      <p:ext uri="{BB962C8B-B14F-4D97-AF65-F5344CB8AC3E}">
        <p14:creationId xmlns:p14="http://schemas.microsoft.com/office/powerpoint/2010/main" val="2671578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80DFC-13D4-7147-CA97-AC51753B5BA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9800CB-F9D3-FB3E-C16C-FD2FA5EA4AA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AE1F01-1570-34DB-CD85-8A4FF49048D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5C7D56F-6F38-E805-5E27-F01959BDBD20}"/>
              </a:ext>
            </a:extLst>
          </p:cNvPr>
          <p:cNvSpPr>
            <a:spLocks noGrp="1"/>
          </p:cNvSpPr>
          <p:nvPr>
            <p:ph type="sldNum" sz="quarter" idx="5"/>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3737193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DA95D-BAF0-282A-CB6E-CD2399ABB46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59BE9CB-2147-2086-E4D4-A550B8BE5A1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74417D-9A7C-91B9-0026-D3E15C49274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66094BB-9CE2-047E-A506-3DE3D5469EDD}"/>
              </a:ext>
            </a:extLst>
          </p:cNvPr>
          <p:cNvSpPr>
            <a:spLocks noGrp="1"/>
          </p:cNvSpPr>
          <p:nvPr>
            <p:ph type="sldNum" sz="quarter" idx="5"/>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53494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231970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7ACF0-5FFC-B594-FAD8-15D84C73B62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D6A3CB9-E222-CCB6-245B-1D6E6A56993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5CB5E3-ECA9-091A-96DA-D17906B22F6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FD13FD1-4A1B-DBE2-9239-A5F623DA3EC5}"/>
              </a:ext>
            </a:extLst>
          </p:cNvPr>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4227931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868DF-2FB1-BBCB-C777-51B89392902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A414449-31A4-9106-F0FB-1E13F9521BF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4511D43-8D2D-F10A-5F5C-144C33ECFB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E9E0AB6-F626-10C5-B75B-424F76248DBB}"/>
              </a:ext>
            </a:extLst>
          </p:cNvPr>
          <p:cNvSpPr>
            <a:spLocks noGrp="1"/>
          </p:cNvSpPr>
          <p:nvPr>
            <p:ph type="sldNum" sz="quarter" idx="5"/>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3004971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FE130-1686-111A-C389-DA5C3FC5B9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C07A035-926C-AE0E-AD71-806122E4F59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5C484D-FB8F-2812-F4CD-C1C8DCE12A9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B101BD1-8913-DE0E-D791-C38821523316}"/>
              </a:ext>
            </a:extLst>
          </p:cNvPr>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68772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DA32E-C19F-E608-0E7C-F25B1949D92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C2DF6F-A33D-85C1-C0D7-DFA00C2B5FA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8C4DB05-5AAB-54F1-18A5-C58720452C2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1B3B053-DC2F-9C3A-A6C1-72E4E4B5851B}"/>
              </a:ext>
            </a:extLst>
          </p:cNvPr>
          <p:cNvSpPr>
            <a:spLocks noGrp="1"/>
          </p:cNvSpPr>
          <p:nvPr>
            <p:ph type="sldNum" sz="quarter" idx="5"/>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3093772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BA6C2-BE7C-0F18-3DE6-A69E1B5FE2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C7200E-B86E-CC71-6E6C-9E64C06B24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A96BD5A-F569-CCD8-4D3B-FA50D7064BA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DB8EE65-11AF-372D-44F0-9ACCC02CE19D}"/>
              </a:ext>
            </a:extLst>
          </p:cNvPr>
          <p:cNvSpPr>
            <a:spLocks noGrp="1"/>
          </p:cNvSpPr>
          <p:nvPr>
            <p:ph type="sldNum" sz="quarter" idx="5"/>
          </p:nvPr>
        </p:nvSpPr>
        <p:spPr/>
        <p:txBody>
          <a:bodyPr/>
          <a:lstStyle/>
          <a:p>
            <a:fld id="{8226725D-9DF2-415C-AB8C-875BE3177909}" type="slidenum">
              <a:rPr kumimoji="1" lang="ja-JP" altLang="en-US" smtClean="0"/>
              <a:pPr/>
              <a:t>22</a:t>
            </a:fld>
            <a:endParaRPr kumimoji="1" lang="ja-JP" altLang="en-US"/>
          </a:p>
        </p:txBody>
      </p:sp>
    </p:spTree>
    <p:extLst>
      <p:ext uri="{BB962C8B-B14F-4D97-AF65-F5344CB8AC3E}">
        <p14:creationId xmlns:p14="http://schemas.microsoft.com/office/powerpoint/2010/main" val="13562021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48"/>
                </a:solidFill>
                <a:latin typeface="メイリオ" panose="020B0604030504040204" pitchFamily="50" charset="-128"/>
                <a:ea typeface="メイリオ" panose="020B0604030504040204" pitchFamily="50" charset="-128"/>
              </a:rPr>
              <a:t>Yahoo!</a:t>
            </a:r>
            <a:r>
              <a:rPr lang="ja-JP" altLang="en-US" sz="1600" b="1" dirty="0">
                <a:solidFill>
                  <a:srgbClr val="000048"/>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9736797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1558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8289051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855521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48"/>
                </a:solidFill>
                <a:latin typeface="メイリオ" panose="020B0604030504040204" pitchFamily="50" charset="-128"/>
                <a:ea typeface="メイリオ" panose="020B0604030504040204" pitchFamily="50" charset="-128"/>
              </a:rPr>
              <a:t>Yahoo!</a:t>
            </a:r>
            <a:r>
              <a:rPr lang="ja-JP" altLang="en-US" sz="1600" b="1">
                <a:solidFill>
                  <a:srgbClr val="000048"/>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217630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48"/>
                </a:solidFill>
                <a:latin typeface="+mn-ea"/>
                <a:ea typeface="+mn-ea"/>
                <a:cs typeface="Segoe UI" panose="020B0502040204020203" pitchFamily="34" charset="0"/>
              </a:rPr>
              <a:t>CONTENTS</a:t>
            </a:r>
            <a:endParaRPr kumimoji="1" lang="ja-JP" altLang="en-US" sz="2400" b="1" i="0">
              <a:solidFill>
                <a:srgbClr val="000048"/>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48"/>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28574316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48"/>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48"/>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86366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48"/>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478157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4007930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1321777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48"/>
                </a:solidFill>
                <a:latin typeface="+mn-ea"/>
                <a:ea typeface="+mn-ea"/>
                <a:cs typeface="Segoe UI" panose="020B0502040204020203" pitchFamily="34" charset="0"/>
              </a:rPr>
              <a:t>CONTENTS</a:t>
            </a:r>
            <a:endParaRPr kumimoji="1" lang="ja-JP" altLang="en-US" sz="2400" b="1" i="0" dirty="0">
              <a:solidFill>
                <a:srgbClr val="000048"/>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48"/>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48"/>
                </a:solidFill>
              </a:defRPr>
            </a:lvl1pPr>
          </a:lstStyle>
          <a:p>
            <a:pPr lvl="0"/>
            <a:r>
              <a:rPr kumimoji="1" lang="ja-JP" altLang="en-US" dirty="0"/>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48"/>
                </a:solidFill>
              </a:defRPr>
            </a:lvl1pPr>
          </a:lstStyle>
          <a:p>
            <a:pPr lvl="0"/>
            <a:r>
              <a:rPr kumimoji="1" lang="ja-JP" altLang="en-US" dirty="0"/>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48"/>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84521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4610653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2860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907434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a:t>01</a:t>
            </a:r>
            <a:endParaRPr kumimoji="1" lang="ja-JP" altLang="en-US"/>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732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976528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chemeClr val="accent1"/>
                </a:solidFill>
                <a:latin typeface="+mn-ea"/>
                <a:ea typeface="+mn-ea"/>
                <a:cs typeface="Segoe UI" panose="020B0502040204020203" pitchFamily="34" charset="0"/>
              </a:rPr>
              <a:t>CONTENTS</a:t>
            </a:r>
            <a:endParaRPr kumimoji="1" lang="ja-JP" altLang="en-US" sz="2400" b="1" i="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1275676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48"/>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dirty="0"/>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48"/>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48"/>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1.emf"/><Relationship Id="rId2" Type="http://schemas.openxmlformats.org/officeDocument/2006/relationships/slideLayout" Target="../slideLayouts/slideLayout15.xml"/><Relationship Id="rId16" Type="http://schemas.openxmlformats.org/officeDocument/2006/relationships/oleObject" Target="../embeddings/oleObject1.bin"/><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ags" Target="../tags/tag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5"/>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6" imgW="7772400" imgH="10058400" progId="TCLayout.ActiveDocument.1">
                  <p:embed/>
                </p:oleObj>
              </mc:Choice>
              <mc:Fallback>
                <p:oleObj name="think-cell スライド" r:id="rId16"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7"/>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開示先限定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 id="2147483910" r:id="rId11"/>
    <p:sldLayoutId id="2147483911" r:id="rId12"/>
    <p:sldLayoutId id="2147483914" r:id="rId13"/>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5"/>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6" imgW="7772400" imgH="10058400" progId="TCLayout.ActiveDocument.1">
                  <p:embed/>
                </p:oleObj>
              </mc:Choice>
              <mc:Fallback>
                <p:oleObj name="think-cell スライド" r:id="rId16"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7"/>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834935652"/>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hyperlink" Target="https://ads-help.yahoo-net.jp/s/article/H000044533" TargetMode="External"/><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hyperlink" Target="https://www.lycbiz.com/jp/download/" TargetMode="External"/><Relationship Id="rId4" Type="http://schemas.openxmlformats.org/officeDocument/2006/relationships/hyperlink" Target="https://portal.yadui.business.yahoo.co.jp/agencyportal/87324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ads-help.yahoo-net.jp/s/article/H000044930?language=ja" TargetMode="External"/><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25.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hyperlink" Target="https://ads-help.yahoo-net.jp/s/article/H000055171?language=ja" TargetMode="External"/><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s://s.yimg.jp/dl/displayads-guarantee/formatguide.zip" TargetMode="External"/><Relationship Id="rId3" Type="http://schemas.openxmlformats.org/officeDocument/2006/relationships/image" Target="../media/image15.png"/><Relationship Id="rId7"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2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hyperlink" Target="https://ads-help.yahoo-net.jp/s/article/H000044930?language=ja"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6.png"/><Relationship Id="rId7" Type="http://schemas.openxmlformats.org/officeDocument/2006/relationships/image" Target="../media/image24.jpe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18.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hyperlink" Target="https://form-business.yahoo.co.jp/claris/enqueteForm?inquiry_type=bls_review" TargetMode="External"/><Relationship Id="rId2" Type="http://schemas.openxmlformats.org/officeDocument/2006/relationships/image" Target="../media/image26.png"/><Relationship Id="rId1" Type="http://schemas.openxmlformats.org/officeDocument/2006/relationships/slideLayout" Target="../slideLayouts/slideLayout12.xm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ads-help.yahoo-net.jp/s/article/H000044534"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lycbiz.com/jp/download/yahoo/" TargetMode="External"/><Relationship Id="rId2" Type="http://schemas.openxmlformats.org/officeDocument/2006/relationships/image" Target="../media/image26.png"/><Relationship Id="rId1" Type="http://schemas.openxmlformats.org/officeDocument/2006/relationships/slideLayout" Target="../slideLayouts/slideLayout12.xml"/><Relationship Id="rId6" Type="http://schemas.openxmlformats.org/officeDocument/2006/relationships/hyperlink" Target="https://ads-help.yahoo-net.jp/s/article/H000044533" TargetMode="External"/><Relationship Id="rId5" Type="http://schemas.openxmlformats.org/officeDocument/2006/relationships/hyperlink" Target="https://ads-help.yahoo-net.jp/" TargetMode="External"/><Relationship Id="rId4" Type="http://schemas.openxmlformats.org/officeDocument/2006/relationships/hyperlink" Target="https://www.lycbiz.com/jp/terms-and-policies/yahoo/"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hyperlink" Target="https://ads-help.yahoo-net.jp/" TargetMode="External"/><Relationship Id="rId7" Type="http://schemas.openxmlformats.org/officeDocument/2006/relationships/hyperlink" Target="https://form-business.yahoo.co.jp/claris/enqueteForm?inquiry_type=guaranteed_review" TargetMode="External"/><Relationship Id="rId2" Type="http://schemas.openxmlformats.org/officeDocument/2006/relationships/image" Target="../media/image26.png"/><Relationship Id="rId1" Type="http://schemas.openxmlformats.org/officeDocument/2006/relationships/slideLayout" Target="../slideLayouts/slideLayout12.xml"/><Relationship Id="rId6" Type="http://schemas.openxmlformats.org/officeDocument/2006/relationships/hyperlink" Target="https://form-business.yahoo.co.jp/claris/enqueteForm?inquiry_type=placement_restrictions"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315/"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48"/>
            </a:gs>
            <a:gs pos="23000">
              <a:srgbClr val="030053"/>
            </a:gs>
            <a:gs pos="69000">
              <a:srgbClr val="03003D"/>
            </a:gs>
            <a:gs pos="99000">
              <a:srgbClr val="03003D"/>
            </a:gs>
          </a:gsLst>
          <a:path path="circle">
            <a:fillToRect l="50000" t="50000" r="50000" b="50000"/>
          </a:path>
        </a:gradFill>
        <a:effectLst/>
      </p:bgPr>
    </p:bg>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xfrm>
            <a:off x="587375" y="5278295"/>
            <a:ext cx="5131879" cy="2734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2026/01/21</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
        <p:nvSpPr>
          <p:cNvPr id="4" name="テキスト プレースホルダー 2">
            <a:extLst>
              <a:ext uri="{FF2B5EF4-FFF2-40B4-BE49-F238E27FC236}">
                <a16:creationId xmlns:a16="http://schemas.microsoft.com/office/drawing/2014/main" id="{58952F54-8951-4D25-2CAB-2D59134D2CA1}"/>
              </a:ext>
            </a:extLst>
          </p:cNvPr>
          <p:cNvSpPr txBox="1">
            <a:spLocks/>
          </p:cNvSpPr>
          <p:nvPr/>
        </p:nvSpPr>
        <p:spPr>
          <a:xfrm>
            <a:off x="685348" y="1735791"/>
            <a:ext cx="10995961" cy="16932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noAutofit/>
          </a:bodyPr>
          <a:lstStyle>
            <a:lvl1pPr lvl="0" indent="0" eaLnBrk="0" fontAlgn="base" hangingPunct="0">
              <a:lnSpc>
                <a:spcPct val="120000"/>
              </a:lnSpc>
              <a:spcBef>
                <a:spcPts val="1000"/>
              </a:spcBef>
              <a:spcAft>
                <a:spcPct val="0"/>
              </a:spcAft>
              <a:buFont typeface="Arial" panose="020B0604020202020204" pitchFamily="34" charset="0"/>
              <a:buNone/>
              <a:defRPr sz="3600" b="1" i="0">
                <a:solidFill>
                  <a:schemeClr val="bg1"/>
                </a:solidFill>
                <a:latin typeface="Meiryo" panose="020B0604030504040204" pitchFamily="34" charset="-128"/>
                <a:ea typeface="Meiryo" panose="020B0604030504040204" pitchFamily="34" charset="-128"/>
                <a:cs typeface="Segoe UI" panose="020B0502040204020203" pitchFamily="34" charset="0"/>
              </a:defRPr>
            </a:lvl1pPr>
            <a:lvl2pPr marL="685800" indent="-228600" eaLnBrk="0" fontAlgn="base" hangingPunct="0">
              <a:lnSpc>
                <a:spcPct val="90000"/>
              </a:lnSpc>
              <a:spcBef>
                <a:spcPts val="500"/>
              </a:spcBef>
              <a:spcAft>
                <a:spcPct val="0"/>
              </a:spcAft>
              <a:buFont typeface="Arial" panose="020B0604020202020204" pitchFamily="34" charset="0"/>
              <a:buChar char="•"/>
              <a:defRPr sz="2400"/>
            </a:lvl2pPr>
            <a:lvl3pPr marL="1143000" indent="-228600" eaLnBrk="0" fontAlgn="base" hangingPunct="0">
              <a:lnSpc>
                <a:spcPct val="90000"/>
              </a:lnSpc>
              <a:spcBef>
                <a:spcPts val="500"/>
              </a:spcBef>
              <a:spcAft>
                <a:spcPct val="0"/>
              </a:spcAft>
              <a:buFont typeface="Arial" panose="020B0604020202020204" pitchFamily="34" charset="0"/>
              <a:buChar char="•"/>
              <a:defRPr sz="2000"/>
            </a:lvl3pPr>
            <a:lvl4pPr marL="1600200" indent="-228600" eaLnBrk="0" fontAlgn="base" hangingPunct="0">
              <a:lnSpc>
                <a:spcPct val="90000"/>
              </a:lnSpc>
              <a:spcBef>
                <a:spcPts val="500"/>
              </a:spcBef>
              <a:spcAft>
                <a:spcPct val="0"/>
              </a:spcAft>
              <a:buFont typeface="Arial" panose="020B0604020202020204" pitchFamily="34" charset="0"/>
              <a:buChar char="•"/>
            </a:lvl4pPr>
            <a:lvl5pPr marL="2057400" indent="-228600" eaLnBrk="0" fontAlgn="base" hangingPunct="0">
              <a:lnSpc>
                <a:spcPct val="90000"/>
              </a:lnSpc>
              <a:spcBef>
                <a:spcPts val="500"/>
              </a:spcBef>
              <a:spcAft>
                <a:spcPct val="0"/>
              </a:spcAft>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ja-JP" dirty="0"/>
              <a:t>Yahoo! JAPAN</a:t>
            </a:r>
            <a:r>
              <a:rPr lang="ja-JP" altLang="en-US"/>
              <a:t>トップページ　ブランドパネル　</a:t>
            </a:r>
            <a:r>
              <a:rPr lang="en-US" altLang="ja-JP" dirty="0"/>
              <a:t>SP</a:t>
            </a:r>
          </a:p>
          <a:p>
            <a:r>
              <a:rPr lang="ja-JP" altLang="en-US"/>
              <a:t>（時間帯ジャック　関東</a:t>
            </a:r>
            <a:r>
              <a:rPr lang="en-US" altLang="ja-JP" dirty="0"/>
              <a:t>/</a:t>
            </a:r>
            <a:r>
              <a:rPr lang="ja-JP" altLang="en-US"/>
              <a:t>関西）（年代指定）</a:t>
            </a:r>
            <a:endParaRPr lang="en-US" altLang="ja-JP" dirty="0"/>
          </a:p>
          <a:p>
            <a:r>
              <a:rPr lang="en-US" altLang="ja-JP" dirty="0"/>
              <a:t>2026</a:t>
            </a:r>
            <a:r>
              <a:rPr lang="ja-JP" altLang="en-US" dirty="0"/>
              <a:t>年</a:t>
            </a:r>
            <a:r>
              <a:rPr lang="en-US" altLang="ja-JP" dirty="0"/>
              <a:t>4</a:t>
            </a:r>
            <a:r>
              <a:rPr lang="ja-JP" altLang="en-US" dirty="0"/>
              <a:t>月～</a:t>
            </a:r>
            <a:r>
              <a:rPr lang="en-US" altLang="ja-JP" dirty="0"/>
              <a:t>2026</a:t>
            </a:r>
            <a:r>
              <a:rPr lang="ja-JP" altLang="en-US" dirty="0"/>
              <a:t>年</a:t>
            </a:r>
            <a:r>
              <a:rPr lang="en-US" altLang="ja-JP" dirty="0"/>
              <a:t>9</a:t>
            </a:r>
            <a:r>
              <a:rPr lang="ja-JP" altLang="en-US" dirty="0"/>
              <a:t>月　セールスシート</a:t>
            </a:r>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F0F9-2DA2-6B7A-19D4-CACA84D484C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B9281EE0-2060-CE14-4F94-316893787BEF}"/>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5F08D959-5C6C-3F2D-DF98-00A834FB1B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AD781D08-A4EE-3ACE-CB5F-46476934B2F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C250B637-652A-62DD-55C7-46CF9EF7C797}"/>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・共通免責事項のヘルプ記載</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これまでセールスシートの巻末に「予約型共通免責事項・注意事項」を掲載していましたが、</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その内容を</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広告ヘルプへ移管しました。</a:t>
            </a:r>
          </a:p>
          <a:p>
            <a:endParaRPr lang="ja-JP" altLang="en-US"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広告ヘルプ「ディスプレイ広告（予約型）について」：</a:t>
            </a:r>
            <a:br>
              <a:rPr lang="en-US" altLang="ja-JP" sz="1600" dirty="0">
                <a:solidFill>
                  <a:srgbClr val="0D0D0D"/>
                </a:solidFill>
                <a:latin typeface="メイリオ" panose="020B0604030504040204" pitchFamily="50" charset="-128"/>
                <a:ea typeface="メイリオ" panose="020B0604030504040204" pitchFamily="50" charset="-128"/>
              </a:rPr>
            </a:b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hlinkClick r:id="rId3"/>
              </a:rPr>
              <a:t>https://ads-help.yahoo-net.jp/s/article/H000044533</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・セールスシートの掲載場所</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これまでエージェンシーポータルにのみ掲載していた予約型のセールスシートを、</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rPr>
              <a:t>ヤフー </a:t>
            </a:r>
            <a:r>
              <a:rPr lang="en-US" altLang="ja-JP" sz="1600" dirty="0">
                <a:solidFill>
                  <a:srgbClr val="0D0D0D"/>
                </a:solidFill>
                <a:latin typeface="メイリオ" panose="020B0604030504040204" pitchFamily="50" charset="-128"/>
                <a:ea typeface="メイリオ" panose="020B0604030504040204" pitchFamily="50" charset="-128"/>
              </a:rPr>
              <a:t>for Business</a:t>
            </a:r>
            <a:r>
              <a:rPr lang="ja-JP" altLang="en-US" sz="1600" dirty="0">
                <a:solidFill>
                  <a:srgbClr val="0D0D0D"/>
                </a:solidFill>
                <a:latin typeface="メイリオ" panose="020B0604030504040204" pitchFamily="50" charset="-128"/>
                <a:ea typeface="メイリオ" panose="020B0604030504040204" pitchFamily="50" charset="-128"/>
              </a:rPr>
              <a:t>にも掲載することになりました。</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A39C6C2-D285-76DF-8458-BA8003E9266C}"/>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3</a:t>
            </a:r>
            <a:r>
              <a:rPr lang="ja-JP" altLang="en-US" b="1" dirty="0">
                <a:latin typeface="Meiryo"/>
                <a:ea typeface="Meiryo"/>
              </a:rPr>
              <a:t>．ドキュメント関連</a:t>
            </a:r>
          </a:p>
        </p:txBody>
      </p:sp>
      <p:graphicFrame>
        <p:nvGraphicFramePr>
          <p:cNvPr id="3" name="表 2">
            <a:extLst>
              <a:ext uri="{FF2B5EF4-FFF2-40B4-BE49-F238E27FC236}">
                <a16:creationId xmlns:a16="http://schemas.microsoft.com/office/drawing/2014/main" id="{F25D5E44-C543-6766-E0C9-CB0DD203B85C}"/>
              </a:ext>
            </a:extLst>
          </p:cNvPr>
          <p:cNvGraphicFramePr>
            <a:graphicFrameLocks noGrp="1"/>
          </p:cNvGraphicFramePr>
          <p:nvPr/>
        </p:nvGraphicFramePr>
        <p:xfrm>
          <a:off x="1094453" y="4881646"/>
          <a:ext cx="10363200" cy="1110076"/>
        </p:xfrm>
        <a:graphic>
          <a:graphicData uri="http://schemas.openxmlformats.org/drawingml/2006/table">
            <a:tbl>
              <a:tblPr bandRow="1"/>
              <a:tblGrid>
                <a:gridCol w="2557477">
                  <a:extLst>
                    <a:ext uri="{9D8B030D-6E8A-4147-A177-3AD203B41FA5}">
                      <a16:colId xmlns:a16="http://schemas.microsoft.com/office/drawing/2014/main" val="1993839005"/>
                    </a:ext>
                  </a:extLst>
                </a:gridCol>
                <a:gridCol w="3943586">
                  <a:extLst>
                    <a:ext uri="{9D8B030D-6E8A-4147-A177-3AD203B41FA5}">
                      <a16:colId xmlns:a16="http://schemas.microsoft.com/office/drawing/2014/main" val="469664068"/>
                    </a:ext>
                  </a:extLst>
                </a:gridCol>
                <a:gridCol w="3862137">
                  <a:extLst>
                    <a:ext uri="{9D8B030D-6E8A-4147-A177-3AD203B41FA5}">
                      <a16:colId xmlns:a16="http://schemas.microsoft.com/office/drawing/2014/main" val="333747982"/>
                    </a:ext>
                  </a:extLst>
                </a:gridCol>
              </a:tblGrid>
              <a:tr h="582556">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情報掲載先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2025</a:t>
                      </a:r>
                      <a:r>
                        <a:rPr kumimoji="1" lang="ja-JP" altLang="en-US" sz="1400" b="1" i="0" dirty="0">
                          <a:solidFill>
                            <a:schemeClr val="bg1"/>
                          </a:solidFill>
                          <a:latin typeface="Meiryo"/>
                          <a:ea typeface="Meiryo"/>
                        </a:rPr>
                        <a:t>年</a:t>
                      </a:r>
                      <a:r>
                        <a:rPr kumimoji="1" lang="en-US" altLang="ja-JP" sz="1400" b="1" i="0" dirty="0">
                          <a:solidFill>
                            <a:schemeClr val="bg1"/>
                          </a:solidFill>
                          <a:latin typeface="Meiryo"/>
                          <a:ea typeface="Meiryo"/>
                        </a:rPr>
                        <a:t>12</a:t>
                      </a:r>
                      <a:r>
                        <a:rPr kumimoji="1" lang="ja-JP" altLang="en-US" sz="1400" b="1" i="0" dirty="0">
                          <a:solidFill>
                            <a:schemeClr val="bg1"/>
                          </a:solidFill>
                          <a:latin typeface="Meiryo"/>
                          <a:ea typeface="Meiryo"/>
                        </a:rPr>
                        <a:t>月</a:t>
                      </a:r>
                      <a:r>
                        <a:rPr kumimoji="1" lang="en-US" altLang="ja-JP" sz="1400" b="1" i="0" dirty="0">
                          <a:solidFill>
                            <a:schemeClr val="bg1"/>
                          </a:solidFill>
                          <a:latin typeface="Meiryo"/>
                          <a:ea typeface="Meiryo"/>
                        </a:rPr>
                        <a:t>17</a:t>
                      </a:r>
                      <a:r>
                        <a:rPr kumimoji="1" lang="ja-JP" altLang="en-US" sz="1400" b="1" i="0" dirty="0">
                          <a:solidFill>
                            <a:schemeClr val="bg1"/>
                          </a:solidFill>
                          <a:latin typeface="Meiryo"/>
                          <a:ea typeface="Meiryo"/>
                        </a:rPr>
                        <a:t>日以降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527520">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algn="ctr" defTabSz="914400" rtl="0" eaLnBrk="1" latinLnBrk="0" hangingPunct="1">
                        <a:buNone/>
                      </a:pPr>
                      <a:r>
                        <a:rPr kumimoji="1" lang="ja-JP" altLang="en-US" sz="1200" b="1" kern="1200" dirty="0">
                          <a:solidFill>
                            <a:schemeClr val="tx1"/>
                          </a:solidFill>
                          <a:effectLst/>
                          <a:latin typeface="メイリオ" panose="020B0604030504040204" pitchFamily="50" charset="-128"/>
                          <a:ea typeface="+mn-ea"/>
                          <a:cs typeface="+mn-cs"/>
                        </a:rPr>
                        <a:t>・</a:t>
                      </a:r>
                      <a:r>
                        <a:rPr kumimoji="1" lang="ja-JP" altLang="en-US" sz="1200" b="1" kern="1200" dirty="0">
                          <a:solidFill>
                            <a:schemeClr val="tx1"/>
                          </a:solidFill>
                          <a:effectLst/>
                          <a:latin typeface="メイリオ" panose="020B0604030504040204" pitchFamily="50" charset="-128"/>
                          <a:ea typeface="+mn-ea"/>
                          <a:cs typeface="+mn-cs"/>
                          <a:hlinkClick r:id="rId4">
                            <a:extLst>
                              <a:ext uri="{A12FA001-AC4F-418D-AE19-62706E023703}">
                                <ahyp:hlinkClr xmlns:ahyp="http://schemas.microsoft.com/office/drawing/2018/hyperlinkcolor" val="tx"/>
                              </a:ext>
                            </a:extLst>
                          </a:hlinkClick>
                        </a:rPr>
                        <a:t>エージェンシーポータル</a:t>
                      </a:r>
                      <a:endParaRPr kumimoji="1" lang="en-US" altLang="ja-JP" sz="1200" b="1" kern="1200" dirty="0">
                        <a:solidFill>
                          <a:schemeClr val="tx1"/>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200" b="1" kern="1200" dirty="0">
                          <a:solidFill>
                            <a:srgbClr val="002AFF"/>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エ</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ージェンシーポータル</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en-US" altLang="ja-JP" sz="1200" b="1" kern="1200" dirty="0">
                          <a:solidFill>
                            <a:srgbClr val="002AFF"/>
                          </a:solidFill>
                          <a:effectLst/>
                          <a:latin typeface="メイリオ" panose="020B0604030504040204" pitchFamily="50" charset="-128"/>
                          <a:ea typeface="+mn-ea"/>
                          <a:cs typeface="+mn-cs"/>
                          <a:hlinkClick r:id="rId5">
                            <a:extLst>
                              <a:ext uri="{A12FA001-AC4F-418D-AE19-62706E023703}">
                                <ahyp:hlinkClr xmlns:ahyp="http://schemas.microsoft.com/office/drawing/2018/hyperlinkcolor" val="tx"/>
                              </a:ext>
                            </a:extLst>
                          </a:hlinkClick>
                        </a:rPr>
                        <a:t>LINE</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ヤフー </a:t>
                      </a: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for Business</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Tree>
    <p:extLst>
      <p:ext uri="{BB962C8B-B14F-4D97-AF65-F5344CB8AC3E}">
        <p14:creationId xmlns:p14="http://schemas.microsoft.com/office/powerpoint/2010/main" val="2736827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71728752-1C8B-9CFE-5B16-E34BCE34128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a:solidFill>
                  <a:srgbClr val="000048"/>
                </a:solidFill>
                <a:latin typeface="Meiryo" panose="020B0604030504040204" pitchFamily="34" charset="-128"/>
                <a:ea typeface="Meiryo" panose="020B0604030504040204" pitchFamily="34" charset="-128"/>
              </a:rPr>
              <a:t>ブランドパネル　</a:t>
            </a:r>
            <a:r>
              <a:rPr kumimoji="1" lang="en-US" altLang="ja-JP" dirty="0">
                <a:solidFill>
                  <a:srgbClr val="000048"/>
                </a:solidFill>
                <a:latin typeface="Meiryo" panose="020B0604030504040204" pitchFamily="34" charset="-128"/>
                <a:ea typeface="Meiryo" panose="020B0604030504040204" pitchFamily="34" charset="-128"/>
              </a:rPr>
              <a:t>SP</a:t>
            </a:r>
            <a:r>
              <a:rPr lang="ja-JP" altLang="en-US">
                <a:solidFill>
                  <a:srgbClr val="000048"/>
                </a:solidFill>
              </a:rPr>
              <a:t>（時間帯ジャック　関東</a:t>
            </a:r>
            <a:r>
              <a:rPr lang="en-US" altLang="ja-JP" dirty="0">
                <a:solidFill>
                  <a:srgbClr val="000048"/>
                </a:solidFill>
              </a:rPr>
              <a:t>/</a:t>
            </a:r>
            <a:r>
              <a:rPr lang="ja-JP" altLang="en-US">
                <a:solidFill>
                  <a:srgbClr val="000048"/>
                </a:solidFill>
              </a:rPr>
              <a:t>関西）（年代指定）</a:t>
            </a:r>
            <a:endParaRPr lang="en-US" altLang="ja-JP" dirty="0">
              <a:solidFill>
                <a:srgbClr val="000048"/>
              </a:solidFill>
            </a:endParaRPr>
          </a:p>
          <a:p>
            <a:r>
              <a:rPr kumimoji="1" lang="ja-JP" altLang="en-US">
                <a:solidFill>
                  <a:srgbClr val="000048"/>
                </a:solidFill>
                <a:latin typeface="Meiryo" panose="020B0604030504040204" pitchFamily="34" charset="-128"/>
                <a:ea typeface="Meiryo" panose="020B0604030504040204" pitchFamily="34" charset="-128"/>
              </a:rPr>
              <a:t> </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4</a:t>
            </a:r>
            <a:r>
              <a:rPr kumimoji="1" lang="ja-JP" altLang="en-US" dirty="0">
                <a:solidFill>
                  <a:srgbClr val="000048"/>
                </a:solidFill>
                <a:latin typeface="Meiryo" panose="020B0604030504040204" pitchFamily="34" charset="-128"/>
                <a:ea typeface="Meiryo" panose="020B0604030504040204" pitchFamily="34" charset="-128"/>
              </a:rPr>
              <a:t>月</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9</a:t>
            </a:r>
            <a:r>
              <a:rPr kumimoji="1" lang="ja-JP" altLang="en-US" dirty="0">
                <a:solidFill>
                  <a:srgbClr val="000048"/>
                </a:solidFill>
                <a:latin typeface="Meiryo" panose="020B0604030504040204" pitchFamily="34" charset="-128"/>
                <a:ea typeface="Meiryo" panose="020B0604030504040204" pitchFamily="34" charset="-128"/>
              </a:rPr>
              <a:t>月商品変更点</a:t>
            </a:r>
          </a:p>
        </p:txBody>
      </p:sp>
      <p:sp>
        <p:nvSpPr>
          <p:cNvPr id="2" name="正方形/長方形 1">
            <a:extLst>
              <a:ext uri="{FF2B5EF4-FFF2-40B4-BE49-F238E27FC236}">
                <a16:creationId xmlns:a16="http://schemas.microsoft.com/office/drawing/2014/main" id="{19F1BA25-C8CF-4B3C-53EA-948C2166DB25}"/>
              </a:ext>
            </a:extLst>
          </p:cNvPr>
          <p:cNvSpPr/>
          <p:nvPr/>
        </p:nvSpPr>
        <p:spPr>
          <a:xfrm>
            <a:off x="555391" y="1705077"/>
            <a:ext cx="11019292" cy="2973198"/>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lvl="0">
              <a:defRPr/>
            </a:pPr>
            <a:r>
              <a:rPr lang="ja-JP" altLang="en-US" sz="1600" dirty="0">
                <a:solidFill>
                  <a:srgbClr val="0D0D0D"/>
                </a:solidFill>
                <a:latin typeface="メイリオ" panose="020B0604030504040204" pitchFamily="50" charset="-128"/>
              </a:rPr>
              <a:t>■各商品名の冒頭に以下表記を追加します。</a:t>
            </a:r>
            <a:endParaRPr lang="en-US" altLang="ja-JP" sz="1600" dirty="0">
              <a:solidFill>
                <a:srgbClr val="0D0D0D"/>
              </a:solidFill>
              <a:latin typeface="メイリオ" panose="020B0604030504040204" pitchFamily="50" charset="-128"/>
            </a:endParaRPr>
          </a:p>
          <a:p>
            <a:pPr lvl="0">
              <a:defRPr/>
            </a:pPr>
            <a:endParaRPr lang="en-US" altLang="ja-JP" sz="1600" dirty="0">
              <a:solidFill>
                <a:srgbClr val="0D0D0D"/>
              </a:solidFill>
              <a:latin typeface="メイリオ" panose="020B0604030504040204" pitchFamily="50" charset="-128"/>
            </a:endParaRPr>
          </a:p>
          <a:p>
            <a:pPr lvl="0">
              <a:defRPr/>
            </a:pPr>
            <a:r>
              <a:rPr lang="en-US" altLang="ja-JP" sz="1600" dirty="0">
                <a:solidFill>
                  <a:srgbClr val="0D0D0D"/>
                </a:solidFill>
                <a:latin typeface="メイリオ" panose="020B0604030504040204" pitchFamily="50" charset="-128"/>
              </a:rPr>
              <a:t>Yahoo! JAPAN</a:t>
            </a:r>
            <a:r>
              <a:rPr lang="ja-JP" altLang="en-US" sz="1600">
                <a:solidFill>
                  <a:srgbClr val="0D0D0D"/>
                </a:solidFill>
                <a:latin typeface="メイリオ" panose="020B0604030504040204" pitchFamily="50" charset="-128"/>
              </a:rPr>
              <a:t>トップページ　</a:t>
            </a:r>
            <a:endParaRPr lang="en-US" altLang="ja-JP" sz="1600" dirty="0">
              <a:solidFill>
                <a:srgbClr val="0D0D0D"/>
              </a:solidFill>
              <a:latin typeface="メイリオ" panose="020B0604030504040204" pitchFamily="50" charset="-128"/>
            </a:endParaRPr>
          </a:p>
          <a:p>
            <a:pPr lvl="0">
              <a:defRPr/>
            </a:pPr>
            <a:endParaRPr lang="en-US" altLang="ja-JP" sz="1600" dirty="0">
              <a:solidFill>
                <a:srgbClr val="0D0D0D"/>
              </a:solidFill>
              <a:latin typeface="メイリオ" panose="020B0604030504040204" pitchFamily="50" charset="-128"/>
            </a:endParaRPr>
          </a:p>
          <a:p>
            <a:pPr lvl="0">
              <a:defRPr/>
            </a:pPr>
            <a:r>
              <a:rPr lang="ja-JP" altLang="en-US" sz="160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TV</a:t>
            </a:r>
            <a:r>
              <a:rPr lang="ja-JP" altLang="en-US" sz="1600">
                <a:solidFill>
                  <a:srgbClr val="0D0D0D"/>
                </a:solidFill>
                <a:latin typeface="メイリオ" panose="020B0604030504040204" pitchFamily="50" charset="-128"/>
              </a:rPr>
              <a:t>局等の番宣向け商品として一部の代理店様にスペシャル商品としてご案内しておりましたが、</a:t>
            </a:r>
            <a:endParaRPr lang="en-US" altLang="ja-JP" sz="1600" dirty="0">
              <a:solidFill>
                <a:srgbClr val="0D0D0D"/>
              </a:solidFill>
              <a:latin typeface="メイリオ" panose="020B0604030504040204" pitchFamily="50" charset="-128"/>
            </a:endParaRPr>
          </a:p>
          <a:p>
            <a:pPr lvl="0">
              <a:defRPr/>
            </a:pPr>
            <a:r>
              <a:rPr lang="ja-JP" altLang="en-US" sz="1600">
                <a:solidFill>
                  <a:srgbClr val="0D0D0D"/>
                </a:solidFill>
                <a:latin typeface="メイリオ" panose="020B0604030504040204" pitchFamily="50" charset="-128"/>
              </a:rPr>
              <a:t>　番宣向けの限定商品は変更ありませんが、全代理店様向けに改訂しオープンリリースいたします。</a:t>
            </a:r>
            <a:endParaRPr lang="en-US" altLang="ja-JP" sz="1600" dirty="0">
              <a:solidFill>
                <a:srgbClr val="0D0D0D"/>
              </a:solidFill>
              <a:latin typeface="メイリオ" panose="020B0604030504040204" pitchFamily="50" charset="-128"/>
            </a:endParaRPr>
          </a:p>
          <a:p>
            <a:pPr lvl="0">
              <a:defRPr/>
            </a:pPr>
            <a:endParaRPr lang="en-US" altLang="ja-JP" sz="1600" dirty="0">
              <a:solidFill>
                <a:srgbClr val="0D0D0D"/>
              </a:solidFill>
              <a:latin typeface="メイリオ" panose="020B0604030504040204" pitchFamily="50" charset="-128"/>
            </a:endParaRPr>
          </a:p>
          <a:p>
            <a:pPr lvl="0">
              <a:defRPr/>
            </a:pPr>
            <a:endParaRPr lang="en-US" altLang="ja-JP" sz="1600" dirty="0">
              <a:solidFill>
                <a:srgbClr val="0D0D0D"/>
              </a:solidFill>
              <a:latin typeface="メイリオ" panose="020B0604030504040204" pitchFamily="50" charset="-128"/>
            </a:endParaRPr>
          </a:p>
          <a:p>
            <a:pPr lvl="0">
              <a:defRPr/>
            </a:pPr>
            <a:endParaRPr lang="en-US" altLang="ja-JP" sz="1600" dirty="0">
              <a:solidFill>
                <a:srgbClr val="0D0D0D"/>
              </a:solidFill>
              <a:latin typeface="メイリオ" panose="020B0604030504040204" pitchFamily="50" charset="-128"/>
            </a:endParaRPr>
          </a:p>
          <a:p>
            <a:pPr lvl="0">
              <a:defRPr/>
            </a:pPr>
            <a:endParaRPr lang="ja-JP" altLang="en-US" sz="1600" dirty="0">
              <a:solidFill>
                <a:srgbClr val="0D0D0D"/>
              </a:solidFill>
              <a:latin typeface="メイリオ" panose="020B0604030504040204" pitchFamily="50" charset="-128"/>
            </a:endParaRPr>
          </a:p>
        </p:txBody>
      </p:sp>
      <p:sp>
        <p:nvSpPr>
          <p:cNvPr id="3" name="1 つの角を丸めた四角形 23">
            <a:extLst>
              <a:ext uri="{FF2B5EF4-FFF2-40B4-BE49-F238E27FC236}">
                <a16:creationId xmlns:a16="http://schemas.microsoft.com/office/drawing/2014/main" id="{F7753A44-641C-748A-3FEC-7874C8D1342C}"/>
              </a:ext>
            </a:extLst>
          </p:cNvPr>
          <p:cNvSpPr/>
          <p:nvPr/>
        </p:nvSpPr>
        <p:spPr>
          <a:xfrm>
            <a:off x="555391" y="1218283"/>
            <a:ext cx="11030178" cy="497680"/>
          </a:xfrm>
          <a:prstGeom prst="round1Rect">
            <a:avLst/>
          </a:prstGeom>
          <a:solidFill>
            <a:srgbClr val="000048"/>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dirty="0">
                <a:solidFill>
                  <a:srgbClr val="FFFFFF"/>
                </a:solidFill>
                <a:latin typeface="Meiryo" panose="020B0604030504040204" pitchFamily="34" charset="-128"/>
                <a:ea typeface="Meiryo" panose="020B0604030504040204" pitchFamily="34" charset="-128"/>
              </a:rPr>
              <a:t>内容変更</a:t>
            </a:r>
            <a:endPar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504803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dirty="0"/>
              <a:t>02</a:t>
            </a:r>
            <a:endParaRPr lang="ja-JP" altLang="en-US" dirty="0"/>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33F11F-CD18-2F7E-F1B7-265A8FF53190}"/>
              </a:ext>
            </a:extLst>
          </p:cNvPr>
          <p:cNvSpPr>
            <a:spLocks noGrp="1"/>
          </p:cNvSpPr>
          <p:nvPr>
            <p:ph type="body" sz="quarter" idx="12"/>
          </p:nvPr>
        </p:nvSpPr>
        <p:spPr/>
        <p:txBody>
          <a:bodyPr/>
          <a:lstStyle/>
          <a:p>
            <a:pPr marL="0" indent="0" algn="ctr">
              <a:buNone/>
            </a:pPr>
            <a:r>
              <a:rPr lang="ja-JP" altLang="en-US"/>
              <a:t>商品スペック</a:t>
            </a:r>
          </a:p>
        </p:txBody>
      </p:sp>
      <p:pic>
        <p:nvPicPr>
          <p:cNvPr id="13" name="図プレースホルダー 12" descr="アイコン&#10;&#10;自動的に生成された説明">
            <a:extLst>
              <a:ext uri="{FF2B5EF4-FFF2-40B4-BE49-F238E27FC236}">
                <a16:creationId xmlns:a16="http://schemas.microsoft.com/office/drawing/2014/main" id="{9C170B1A-18AB-BD9F-9567-74FC723E55D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t>商品一覧</a:t>
            </a:r>
          </a:p>
        </p:txBody>
      </p:sp>
      <p:sp>
        <p:nvSpPr>
          <p:cNvPr id="16" name="テキスト ボックス 15">
            <a:extLst>
              <a:ext uri="{FF2B5EF4-FFF2-40B4-BE49-F238E27FC236}">
                <a16:creationId xmlns:a16="http://schemas.microsoft.com/office/drawing/2014/main" id="{1AE2F7EE-83F3-556C-6619-9F651F868918}"/>
              </a:ext>
            </a:extLst>
          </p:cNvPr>
          <p:cNvSpPr txBox="1"/>
          <p:nvPr/>
        </p:nvSpPr>
        <p:spPr>
          <a:xfrm>
            <a:off x="595671" y="825645"/>
            <a:ext cx="9577064"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この資料に掲載している商品一覧</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graphicFrame>
        <p:nvGraphicFramePr>
          <p:cNvPr id="4" name="表 3">
            <a:extLst>
              <a:ext uri="{FF2B5EF4-FFF2-40B4-BE49-F238E27FC236}">
                <a16:creationId xmlns:a16="http://schemas.microsoft.com/office/drawing/2014/main" id="{F3C3CDE7-C398-55FB-6980-71B7A533F069}"/>
              </a:ext>
            </a:extLst>
          </p:cNvPr>
          <p:cNvGraphicFramePr>
            <a:graphicFrameLocks noGrp="1"/>
          </p:cNvGraphicFramePr>
          <p:nvPr>
            <p:extLst>
              <p:ext uri="{D42A27DB-BD31-4B8C-83A1-F6EECF244321}">
                <p14:modId xmlns:p14="http://schemas.microsoft.com/office/powerpoint/2010/main" val="938575563"/>
              </p:ext>
            </p:extLst>
          </p:nvPr>
        </p:nvGraphicFramePr>
        <p:xfrm>
          <a:off x="555390" y="1094089"/>
          <a:ext cx="10759038" cy="1834415"/>
        </p:xfrm>
        <a:graphic>
          <a:graphicData uri="http://schemas.openxmlformats.org/drawingml/2006/table">
            <a:tbl>
              <a:tblPr/>
              <a:tblGrid>
                <a:gridCol w="1835525">
                  <a:extLst>
                    <a:ext uri="{9D8B030D-6E8A-4147-A177-3AD203B41FA5}">
                      <a16:colId xmlns:a16="http://schemas.microsoft.com/office/drawing/2014/main" val="251439796"/>
                    </a:ext>
                  </a:extLst>
                </a:gridCol>
                <a:gridCol w="7868307">
                  <a:extLst>
                    <a:ext uri="{9D8B030D-6E8A-4147-A177-3AD203B41FA5}">
                      <a16:colId xmlns:a16="http://schemas.microsoft.com/office/drawing/2014/main" val="723909667"/>
                    </a:ext>
                  </a:extLst>
                </a:gridCol>
                <a:gridCol w="1055206">
                  <a:extLst>
                    <a:ext uri="{9D8B030D-6E8A-4147-A177-3AD203B41FA5}">
                      <a16:colId xmlns:a16="http://schemas.microsoft.com/office/drawing/2014/main" val="2192678241"/>
                    </a:ext>
                  </a:extLst>
                </a:gridCol>
              </a:tblGrid>
              <a:tr h="366883">
                <a:tc gridSpan="2">
                  <a:txBody>
                    <a:body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通常商品</a:t>
                      </a:r>
                    </a:p>
                  </a:txBody>
                  <a:tcPr marL="91433" marR="91433" marT="45716" marB="45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a:txBody>
                    <a:bodyPr/>
                    <a:lstStyle/>
                    <a:p>
                      <a:pPr algn="ctr" rtl="0" fontAlgn="ctr"/>
                      <a:r>
                        <a:rPr lang="ja-JP" altLang="en-US" sz="1000" b="1" i="0" u="none" strike="noStrike">
                          <a:solidFill>
                            <a:srgbClr val="FFFFFF"/>
                          </a:solidFill>
                          <a:effectLst/>
                          <a:highlight>
                            <a:srgbClr val="00003E"/>
                          </a:highlight>
                          <a:latin typeface="Meiryo" panose="020B0604030504040204" pitchFamily="50" charset="-128"/>
                          <a:ea typeface="Meiryo" panose="020B0604030504040204" pitchFamily="50" charset="-128"/>
                        </a:rPr>
                        <a:t>ページ数</a:t>
                      </a:r>
                    </a:p>
                  </a:txBody>
                  <a:tcPr marL="3093" marR="3093" marT="309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376281940"/>
                  </a:ext>
                </a:extLst>
              </a:tr>
              <a:tr h="366883">
                <a:tc rowSpan="4">
                  <a:txBody>
                    <a:body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r>
                        <a:rPr kumimoji="1" lang="en" altLang="ja-JP" sz="1000" b="1" i="0" kern="1200" dirty="0">
                          <a:solidFill>
                            <a:srgbClr val="000048"/>
                          </a:solidFill>
                          <a:effectLst/>
                          <a:latin typeface="メイリオ"/>
                          <a:ea typeface="メイリオ"/>
                          <a:cs typeface="+mn-cs"/>
                        </a:rPr>
                        <a:t>Yahoo! JAPAN</a:t>
                      </a:r>
                      <a:r>
                        <a:rPr kumimoji="1" lang="ja-JP" altLang="en-US" sz="1000" b="1" i="0" kern="1200" dirty="0">
                          <a:solidFill>
                            <a:srgbClr val="000048"/>
                          </a:solidFill>
                          <a:effectLst/>
                          <a:latin typeface="メイリオ"/>
                          <a:ea typeface="メイリオ"/>
                          <a:cs typeface="+mn-cs"/>
                        </a:rPr>
                        <a:t>トップページ　ブランドパネル　</a:t>
                      </a:r>
                      <a:r>
                        <a:rPr kumimoji="1" lang="en" altLang="ja-JP" sz="1000" b="1" i="0" kern="1200" dirty="0">
                          <a:solidFill>
                            <a:srgbClr val="000048"/>
                          </a:solidFill>
                          <a:effectLst/>
                          <a:latin typeface="メイリオ"/>
                          <a:ea typeface="メイリオ"/>
                          <a:cs typeface="+mn-cs"/>
                        </a:rPr>
                        <a:t>SP</a:t>
                      </a:r>
                      <a:r>
                        <a:rPr kumimoji="1" lang="ja-JP" altLang="en" sz="1000" b="1" i="0" kern="1200" dirty="0">
                          <a:solidFill>
                            <a:srgbClr val="000048"/>
                          </a:solidFill>
                          <a:effectLst/>
                          <a:latin typeface="メイリオ"/>
                          <a:ea typeface="メイリオ"/>
                          <a:cs typeface="+mn-cs"/>
                        </a:rPr>
                        <a:t>　</a:t>
                      </a:r>
                      <a:r>
                        <a:rPr kumimoji="1" lang="ja-JP" altLang="en-US" sz="1000" b="1" i="0" kern="1200" dirty="0">
                          <a:solidFill>
                            <a:srgbClr val="000048"/>
                          </a:solidFill>
                          <a:effectLst/>
                          <a:latin typeface="メイリオ"/>
                          <a:ea typeface="メイリオ"/>
                          <a:cs typeface="+mn-cs"/>
                        </a:rPr>
                        <a:t>トップカバー　時間帯ジャック　関東　年代指定</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tc>
                  <a:txBody>
                    <a:bodyPr/>
                    <a:lstStyle/>
                    <a:p>
                      <a:pPr algn="ctr" rtl="0" fontAlgn="ctr"/>
                      <a:r>
                        <a:rPr lang="en-US" sz="1000" b="0" i="0" u="none" strike="noStrike" dirty="0">
                          <a:solidFill>
                            <a:srgbClr val="0D0D0D"/>
                          </a:solidFill>
                          <a:effectLst/>
                          <a:highlight>
                            <a:srgbClr val="F3F3F4"/>
                          </a:highlight>
                          <a:latin typeface="Meiryo"/>
                          <a:ea typeface="Meiryo"/>
                        </a:rPr>
                        <a:t>P.15</a:t>
                      </a:r>
                    </a:p>
                  </a:txBody>
                  <a:tcPr marL="3093" marR="3093" marT="309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extLst>
                  <a:ext uri="{0D108BD9-81ED-4DB2-BD59-A6C34878D82A}">
                    <a16:rowId xmlns:a16="http://schemas.microsoft.com/office/drawing/2014/main" val="1120603209"/>
                  </a:ext>
                </a:extLst>
              </a:tr>
              <a:tr h="366883">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rgbClr val="000048"/>
                          </a:solidFill>
                          <a:effectLst/>
                          <a:latin typeface="メイリオ"/>
                          <a:ea typeface="メイリオ"/>
                          <a:cs typeface="+mn-cs"/>
                        </a:rPr>
                        <a:t>Yahoo! JAPAN</a:t>
                      </a:r>
                      <a:r>
                        <a:rPr kumimoji="1" lang="ja-JP" altLang="en-US" sz="1000" b="1" i="0" kern="1200" dirty="0">
                          <a:solidFill>
                            <a:srgbClr val="000048"/>
                          </a:solidFill>
                          <a:effectLst/>
                          <a:latin typeface="メイリオ"/>
                          <a:ea typeface="メイリオ"/>
                          <a:cs typeface="+mn-cs"/>
                        </a:rPr>
                        <a:t>トップページ　ブランドパネル　</a:t>
                      </a:r>
                      <a:r>
                        <a:rPr kumimoji="1" lang="en" altLang="ja-JP" sz="1000" b="1" i="0" kern="1200" dirty="0">
                          <a:solidFill>
                            <a:srgbClr val="000048"/>
                          </a:solidFill>
                          <a:effectLst/>
                          <a:latin typeface="メイリオ"/>
                          <a:ea typeface="メイリオ"/>
                          <a:cs typeface="+mn-cs"/>
                        </a:rPr>
                        <a:t>SP</a:t>
                      </a:r>
                      <a:r>
                        <a:rPr kumimoji="1" lang="ja-JP" altLang="en" sz="1000" b="1" i="0" kern="1200" dirty="0">
                          <a:solidFill>
                            <a:srgbClr val="000048"/>
                          </a:solidFill>
                          <a:effectLst/>
                          <a:latin typeface="メイリオ"/>
                          <a:ea typeface="メイリオ"/>
                          <a:cs typeface="+mn-cs"/>
                        </a:rPr>
                        <a:t>　</a:t>
                      </a:r>
                      <a:r>
                        <a:rPr kumimoji="1" lang="ja-JP" altLang="en-US" sz="1000" b="1" i="0" kern="1200" dirty="0">
                          <a:solidFill>
                            <a:srgbClr val="000048"/>
                          </a:solidFill>
                          <a:effectLst/>
                          <a:latin typeface="メイリオ"/>
                          <a:ea typeface="メイリオ"/>
                          <a:cs typeface="+mn-cs"/>
                        </a:rPr>
                        <a:t>トップカバー　時間帯ジャック　関東関西　年代指定</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tc>
                  <a:txBody>
                    <a:bodyPr/>
                    <a:lstStyle/>
                    <a:p>
                      <a:pPr algn="ctr" rtl="0" fontAlgn="ctr"/>
                      <a:r>
                        <a:rPr lang="en-US" sz="1000" b="0" i="0" u="none" strike="noStrike" dirty="0">
                          <a:solidFill>
                            <a:srgbClr val="0D0D0D"/>
                          </a:solidFill>
                          <a:effectLst/>
                          <a:highlight>
                            <a:srgbClr val="F3F3F4"/>
                          </a:highlight>
                          <a:latin typeface="Meiryo"/>
                          <a:ea typeface="Meiryo"/>
                        </a:rPr>
                        <a:t>P.16</a:t>
                      </a:r>
                    </a:p>
                  </a:txBody>
                  <a:tcPr marL="3093" marR="3093" marT="309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extLst>
                  <a:ext uri="{0D108BD9-81ED-4DB2-BD59-A6C34878D82A}">
                    <a16:rowId xmlns:a16="http://schemas.microsoft.com/office/drawing/2014/main" val="2171932468"/>
                  </a:ext>
                </a:extLst>
              </a:tr>
              <a:tr h="366883">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rgbClr val="000048"/>
                          </a:solidFill>
                          <a:effectLst/>
                          <a:latin typeface="メイリオ"/>
                          <a:ea typeface="メイリオ"/>
                          <a:cs typeface="+mn-cs"/>
                        </a:rPr>
                        <a:t>Yahoo! JAPAN</a:t>
                      </a:r>
                      <a:r>
                        <a:rPr kumimoji="1" lang="ja-JP" altLang="en-US" sz="1000" b="1" i="0" kern="1200" dirty="0">
                          <a:solidFill>
                            <a:srgbClr val="000048"/>
                          </a:solidFill>
                          <a:effectLst/>
                          <a:latin typeface="メイリオ"/>
                          <a:ea typeface="メイリオ"/>
                          <a:cs typeface="+mn-cs"/>
                        </a:rPr>
                        <a:t>トップページ　ブランドパネル　</a:t>
                      </a:r>
                      <a:r>
                        <a:rPr kumimoji="1" lang="en" altLang="ja-JP" sz="1000" b="1" i="0" kern="1200" dirty="0">
                          <a:solidFill>
                            <a:srgbClr val="000048"/>
                          </a:solidFill>
                          <a:effectLst/>
                          <a:latin typeface="メイリオ"/>
                          <a:ea typeface="メイリオ"/>
                          <a:cs typeface="+mn-cs"/>
                        </a:rPr>
                        <a:t>SP</a:t>
                      </a:r>
                      <a:r>
                        <a:rPr kumimoji="1" lang="ja-JP" altLang="en-US" sz="1000" b="1" i="0" kern="1200" dirty="0">
                          <a:solidFill>
                            <a:srgbClr val="000048"/>
                          </a:solidFill>
                          <a:effectLst/>
                          <a:latin typeface="メイリオ"/>
                          <a:ea typeface="メイリオ"/>
                          <a:cs typeface="+mn-cs"/>
                        </a:rPr>
                        <a:t>　時間帯ジャック　関東　年代指定</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highlight>
                            <a:srgbClr val="F3F3F4"/>
                          </a:highlight>
                          <a:latin typeface="Meiryo"/>
                          <a:ea typeface="Meiryo"/>
                        </a:rPr>
                        <a:t>P.25</a:t>
                      </a:r>
                    </a:p>
                  </a:txBody>
                  <a:tcPr marL="3093" marR="3093" marT="309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extLst>
                  <a:ext uri="{0D108BD9-81ED-4DB2-BD59-A6C34878D82A}">
                    <a16:rowId xmlns:a16="http://schemas.microsoft.com/office/drawing/2014/main" val="1635201174"/>
                  </a:ext>
                </a:extLst>
              </a:tr>
              <a:tr h="366883">
                <a:tc vMerge="1">
                  <a:txBody>
                    <a:bodyPr/>
                    <a:lstStyle/>
                    <a:p>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en" altLang="ja-JP" sz="1000" b="1" i="0" kern="1200" dirty="0">
                          <a:solidFill>
                            <a:srgbClr val="000048"/>
                          </a:solidFill>
                          <a:effectLst/>
                          <a:latin typeface="メイリオ"/>
                          <a:ea typeface="メイリオ"/>
                          <a:cs typeface="+mn-cs"/>
                        </a:rPr>
                        <a:t>Yahoo! JAPAN</a:t>
                      </a:r>
                      <a:r>
                        <a:rPr kumimoji="1" lang="ja-JP" altLang="en-US" sz="1000" b="1" i="0" kern="1200" dirty="0">
                          <a:solidFill>
                            <a:srgbClr val="000048"/>
                          </a:solidFill>
                          <a:effectLst/>
                          <a:latin typeface="メイリオ"/>
                          <a:ea typeface="メイリオ"/>
                          <a:cs typeface="+mn-cs"/>
                        </a:rPr>
                        <a:t>トップページ　ブランドパネル　</a:t>
                      </a:r>
                      <a:r>
                        <a:rPr kumimoji="1" lang="en" altLang="ja-JP" sz="1000" b="1" i="0" kern="1200" dirty="0">
                          <a:solidFill>
                            <a:srgbClr val="000048"/>
                          </a:solidFill>
                          <a:effectLst/>
                          <a:latin typeface="メイリオ"/>
                          <a:ea typeface="メイリオ"/>
                          <a:cs typeface="+mn-cs"/>
                        </a:rPr>
                        <a:t>SP</a:t>
                      </a:r>
                      <a:r>
                        <a:rPr kumimoji="1" lang="ja-JP" altLang="en-US" sz="1000" b="1" i="0" kern="1200" dirty="0">
                          <a:solidFill>
                            <a:srgbClr val="000048"/>
                          </a:solidFill>
                          <a:effectLst/>
                          <a:latin typeface="メイリオ"/>
                          <a:ea typeface="メイリオ"/>
                          <a:cs typeface="+mn-cs"/>
                        </a:rPr>
                        <a:t>　時間帯ジャック　関東関西　年代指定</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tc>
                  <a:txBody>
                    <a:bodyPr/>
                    <a:lstStyle/>
                    <a:p>
                      <a:pPr algn="ctr" rtl="0" fontAlgn="ctr"/>
                      <a:r>
                        <a:rPr lang="en-US" sz="1000" b="0" i="0" u="none" strike="noStrike" dirty="0">
                          <a:solidFill>
                            <a:srgbClr val="0D0D0D"/>
                          </a:solidFill>
                          <a:effectLst/>
                          <a:highlight>
                            <a:srgbClr val="F3F3F4"/>
                          </a:highlight>
                          <a:latin typeface="Meiryo"/>
                          <a:ea typeface="Meiryo"/>
                        </a:rPr>
                        <a:t>P.26</a:t>
                      </a:r>
                      <a:endParaRPr lang="en-US" altLang="ja-JP" sz="1000" b="0" i="0" u="none" strike="noStrike" dirty="0">
                        <a:solidFill>
                          <a:srgbClr val="0D0D0D"/>
                        </a:solidFill>
                        <a:effectLst/>
                        <a:highlight>
                          <a:srgbClr val="F3F3F4"/>
                        </a:highlight>
                        <a:latin typeface="Meiryo"/>
                        <a:ea typeface="Meiryo"/>
                      </a:endParaRPr>
                    </a:p>
                  </a:txBody>
                  <a:tcPr marL="3093" marR="3093" marT="309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4"/>
                    </a:solidFill>
                  </a:tcPr>
                </a:tc>
                <a:extLst>
                  <a:ext uri="{0D108BD9-81ED-4DB2-BD59-A6C34878D82A}">
                    <a16:rowId xmlns:a16="http://schemas.microsoft.com/office/drawing/2014/main" val="27281248"/>
                  </a:ext>
                </a:extLst>
              </a:tr>
            </a:tbl>
          </a:graphicData>
        </a:graphic>
      </p:graphicFrame>
      <p:sp>
        <p:nvSpPr>
          <p:cNvPr id="6" name="テキスト ボックス 5">
            <a:extLst>
              <a:ext uri="{FF2B5EF4-FFF2-40B4-BE49-F238E27FC236}">
                <a16:creationId xmlns:a16="http://schemas.microsoft.com/office/drawing/2014/main" id="{D75FBFA0-B821-C3DD-328D-45C1143064F4}"/>
              </a:ext>
            </a:extLst>
          </p:cNvPr>
          <p:cNvSpPr txBox="1"/>
          <p:nvPr/>
        </p:nvSpPr>
        <p:spPr>
          <a:xfrm>
            <a:off x="877572" y="2458969"/>
            <a:ext cx="1225550" cy="246221"/>
          </a:xfrm>
          <a:prstGeom prst="rect">
            <a:avLst/>
          </a:prstGeom>
          <a:noFill/>
        </p:spPr>
        <p:txBody>
          <a:bodyPr wrap="square" rtlCol="0">
            <a:spAutoFit/>
          </a:bodyPr>
          <a:lstStyle/>
          <a:p>
            <a:r>
              <a:rPr lang="ja-JP" altLang="en-US" sz="1000" b="1" dirty="0">
                <a:solidFill>
                  <a:schemeClr val="bg1"/>
                </a:solidFill>
              </a:rPr>
              <a:t>スマートフォン</a:t>
            </a:r>
            <a:endParaRPr kumimoji="1" lang="ja-JP" altLang="en-US" sz="1000" b="1" dirty="0">
              <a:solidFill>
                <a:schemeClr val="bg1"/>
              </a:solidFill>
            </a:endParaRPr>
          </a:p>
        </p:txBody>
      </p:sp>
      <p:pic>
        <p:nvPicPr>
          <p:cNvPr id="7" name="図 6">
            <a:extLst>
              <a:ext uri="{FF2B5EF4-FFF2-40B4-BE49-F238E27FC236}">
                <a16:creationId xmlns:a16="http://schemas.microsoft.com/office/drawing/2014/main" id="{4D72A838-BD22-FFDE-106B-5964296960E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31137" y="1670411"/>
            <a:ext cx="360312" cy="650784"/>
          </a:xfrm>
          <a:prstGeom prst="rect">
            <a:avLst/>
          </a:prstGeom>
        </p:spPr>
      </p:pic>
    </p:spTree>
    <p:extLst>
      <p:ext uri="{BB962C8B-B14F-4D97-AF65-F5344CB8AC3E}">
        <p14:creationId xmlns:p14="http://schemas.microsoft.com/office/powerpoint/2010/main" val="184627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B080D-5A40-9AF0-446B-E5EE99C6156E}"/>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1AD7EE4-8CC0-B76D-8527-72ABF5E059D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B9CB0E96-3E61-9C92-916C-BC2A4BC9AED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7" name="角丸四角形 3">
            <a:extLst>
              <a:ext uri="{FF2B5EF4-FFF2-40B4-BE49-F238E27FC236}">
                <a16:creationId xmlns:a16="http://schemas.microsoft.com/office/drawing/2014/main" id="{9AAAD6B8-E48C-DFB4-A70A-613C54D32A5F}"/>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cs typeface="+mn-cs"/>
              </a:rPr>
              <a:t>商品イメージ</a:t>
            </a:r>
          </a:p>
        </p:txBody>
      </p:sp>
      <p:sp>
        <p:nvSpPr>
          <p:cNvPr id="16" name="正方形/長方形 15">
            <a:extLst>
              <a:ext uri="{FF2B5EF4-FFF2-40B4-BE49-F238E27FC236}">
                <a16:creationId xmlns:a16="http://schemas.microsoft.com/office/drawing/2014/main" id="{702309AA-3850-DCFD-3014-BACB54F17C79}"/>
              </a:ext>
            </a:extLst>
          </p:cNvPr>
          <p:cNvSpPr/>
          <p:nvPr/>
        </p:nvSpPr>
        <p:spPr>
          <a:xfrm>
            <a:off x="8724201" y="6356518"/>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34" name="円/楕円 38">
            <a:extLst>
              <a:ext uri="{FF2B5EF4-FFF2-40B4-BE49-F238E27FC236}">
                <a16:creationId xmlns:a16="http://schemas.microsoft.com/office/drawing/2014/main" id="{39805933-BA5D-0295-ADB9-575EBB240513}"/>
              </a:ext>
            </a:extLst>
          </p:cNvPr>
          <p:cNvSpPr>
            <a:spLocks noChangeAspect="1"/>
          </p:cNvSpPr>
          <p:nvPr/>
        </p:nvSpPr>
        <p:spPr>
          <a:xfrm>
            <a:off x="555391" y="1006293"/>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sp>
        <p:nvSpPr>
          <p:cNvPr id="2" name="テキスト ボックス 1">
            <a:extLst>
              <a:ext uri="{FF2B5EF4-FFF2-40B4-BE49-F238E27FC236}">
                <a16:creationId xmlns:a16="http://schemas.microsoft.com/office/drawing/2014/main" id="{35B63460-166A-CE07-B04B-C8A22531B5CF}"/>
              </a:ext>
            </a:extLst>
          </p:cNvPr>
          <p:cNvSpPr txBox="1"/>
          <p:nvPr/>
        </p:nvSpPr>
        <p:spPr>
          <a:xfrm>
            <a:off x="647648" y="5855555"/>
            <a:ext cx="10122511" cy="750205"/>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900" b="0" i="0" u="none" strike="noStrike" kern="0" cap="none" spc="0" normalizeH="0" baseline="0" noProof="0">
                <a:ln>
                  <a:noFill/>
                </a:ln>
                <a:solidFill>
                  <a:srgbClr val="0D0D0D"/>
                </a:solidFill>
                <a:effectLst/>
                <a:uLnTx/>
                <a:uFillTx/>
                <a:latin typeface="Meiryo"/>
                <a:ea typeface="Meiryo"/>
                <a:cs typeface="+mn-cs"/>
              </a:rPr>
              <a:t>・トップカバーはブランドパネル枠と追従バナーをセットにした商品です。</a:t>
            </a:r>
            <a:r>
              <a:rPr kumimoji="1" lang="ja-JP" altLang="en-US" sz="900" b="0" i="0" u="none" strike="noStrike" kern="0" cap="none" spc="0" normalizeH="0" baseline="0" noProof="0">
                <a:ln>
                  <a:noFill/>
                </a:ln>
                <a:solidFill>
                  <a:srgbClr val="0D0D0D"/>
                </a:solidFill>
                <a:effectLst/>
                <a:uLnTx/>
                <a:uFillTx/>
                <a:latin typeface="Meiryo UI"/>
                <a:ea typeface="Meiryo UI"/>
                <a:cs typeface="+mn-cs"/>
              </a:rPr>
              <a:t>　</a:t>
            </a:r>
            <a:r>
              <a:rPr kumimoji="1" lang="en-US" altLang="ja-JP" sz="900" b="0" i="0" u="none" strike="noStrike" kern="0" cap="none" spc="0" normalizeH="0" baseline="0" noProof="0">
                <a:ln>
                  <a:noFill/>
                </a:ln>
                <a:solidFill>
                  <a:srgbClr val="0D0D0D"/>
                </a:solidFill>
                <a:effectLst/>
                <a:uLnTx/>
                <a:uFillTx/>
                <a:latin typeface="Meiryo UI"/>
                <a:ea typeface="Calibri" panose="020F0502020204030204"/>
                <a:cs typeface="+mn-cs"/>
              </a:rPr>
              <a:t>※</a:t>
            </a:r>
            <a:r>
              <a:rPr kumimoji="1" lang="ja-JP" altLang="en-US" sz="900" b="0" i="0" u="none" strike="noStrike" kern="0" cap="none" spc="0" normalizeH="0" baseline="0" noProof="0">
                <a:ln>
                  <a:noFill/>
                </a:ln>
                <a:solidFill>
                  <a:srgbClr val="0D0D0D"/>
                </a:solidFill>
                <a:effectLst/>
                <a:uLnTx/>
                <a:uFillTx/>
                <a:latin typeface="Meiryo"/>
                <a:ea typeface="Meiryo"/>
                <a:cs typeface="+mn-cs"/>
              </a:rPr>
              <a:t>ユーザーがタイムラインまでスクロールしないなど、追従バナーが表示されない場合がございます</a:t>
            </a:r>
            <a:endParaRPr kumimoji="1" lang="ja-JP" altLang="en-US" sz="900" b="0" i="0" u="none" strike="noStrike" kern="0" cap="none" spc="0" normalizeH="0" baseline="0" noProof="0">
              <a:ln>
                <a:noFill/>
              </a:ln>
              <a:solidFill>
                <a:srgbClr val="000000"/>
              </a:solidFill>
              <a:effectLst/>
              <a:uLnTx/>
              <a:uFillTx/>
              <a:latin typeface="Meiryo"/>
              <a:ea typeface="Meiryo"/>
              <a:cs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900" b="0" i="0" u="none" strike="noStrike" kern="0" cap="none" spc="0" normalizeH="0" baseline="0" noProof="0">
                <a:ln>
                  <a:noFill/>
                </a:ln>
                <a:solidFill>
                  <a:srgbClr val="0D0D0D"/>
                </a:solidFill>
                <a:effectLst/>
                <a:uLnTx/>
                <a:uFillTx/>
                <a:latin typeface="Meiryo"/>
                <a:ea typeface="Meiryo"/>
                <a:cs typeface="+mn-cs"/>
              </a:rPr>
              <a:t>・ビューアブルインプレッションはブランドパネル枠を基準に計測しております。</a:t>
            </a:r>
            <a:endParaRPr kumimoji="1" lang="ja-JP" altLang="en-US" sz="900" b="0" i="0" u="none" strike="noStrike" kern="0" cap="none" spc="0" normalizeH="0" baseline="0" noProof="0">
              <a:ln>
                <a:noFill/>
              </a:ln>
              <a:solidFill>
                <a:srgbClr val="000000"/>
              </a:solidFill>
              <a:effectLst/>
              <a:uLnTx/>
              <a:uFillTx/>
              <a:latin typeface="Meiryo"/>
              <a:ea typeface="Meiryo"/>
              <a:cs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900" b="0" i="0" u="none" strike="noStrike" kern="0" cap="none" spc="0" normalizeH="0" baseline="0" noProof="0">
                <a:ln>
                  <a:noFill/>
                </a:ln>
                <a:solidFill>
                  <a:srgbClr val="0D0D0D"/>
                </a:solidFill>
                <a:effectLst/>
                <a:uLnTx/>
                <a:uFillTx/>
                <a:latin typeface="Meiryo"/>
                <a:ea typeface="Meiryo"/>
                <a:cs typeface="+mn-cs"/>
              </a:rPr>
              <a:t>・</a:t>
            </a:r>
            <a:r>
              <a:rPr kumimoji="0" lang="ja-JP" altLang="en-US" sz="900" b="0" i="0" u="none" strike="noStrike" kern="0" cap="none" spc="0" normalizeH="0" baseline="0" noProof="0">
                <a:ln>
                  <a:noFill/>
                </a:ln>
                <a:solidFill>
                  <a:srgbClr val="0D0D0D"/>
                </a:solidFill>
                <a:effectLst/>
                <a:uLnTx/>
                <a:uFillTx/>
                <a:latin typeface="Meiryo"/>
                <a:ea typeface="Meiryo"/>
                <a:cs typeface="+mn-cs"/>
              </a:rPr>
              <a:t>入稿規定（</a:t>
            </a:r>
            <a:r>
              <a:rPr kumimoji="0" lang="en-US" altLang="ja-JP" sz="900" b="0" i="0" u="none" strike="noStrike" kern="0" cap="none" spc="0" normalizeH="0" baseline="0" noProof="0">
                <a:ln>
                  <a:noFill/>
                </a:ln>
                <a:solidFill>
                  <a:srgbClr val="0D0D0D"/>
                </a:solidFill>
                <a:effectLst/>
                <a:uLnTx/>
                <a:uFillTx/>
                <a:latin typeface="Meiryo"/>
                <a:ea typeface="Meiryo"/>
                <a:cs typeface="+mn-cs"/>
              </a:rPr>
              <a:t>web</a:t>
            </a:r>
            <a:r>
              <a:rPr kumimoji="0" lang="ja-JP" altLang="en-US" sz="900" b="0" i="0" u="none" strike="noStrike" kern="0" cap="none" spc="0" normalizeH="0" baseline="0" noProof="0">
                <a:ln>
                  <a:noFill/>
                </a:ln>
                <a:solidFill>
                  <a:srgbClr val="0D0D0D"/>
                </a:solidFill>
                <a:effectLst/>
                <a:uLnTx/>
                <a:uFillTx/>
                <a:latin typeface="Meiryo"/>
                <a:ea typeface="Meiryo"/>
                <a:cs typeface="+mn-cs"/>
              </a:rPr>
              <a:t>）：</a:t>
            </a:r>
            <a:r>
              <a:rPr kumimoji="0" lang="ja-JP" altLang="en-US" sz="900" b="0" i="0" u="none" strike="noStrike" kern="0" cap="none" spc="0" normalizeH="0" baseline="0" noProof="0">
                <a:ln>
                  <a:noFill/>
                </a:ln>
                <a:solidFill>
                  <a:srgbClr val="0D0D0D"/>
                </a:solidFill>
                <a:effectLst/>
                <a:uLnTx/>
                <a:uFillTx/>
                <a:latin typeface="Meiryo"/>
                <a:ea typeface="Meiryo"/>
                <a:cs typeface="+mn-cs"/>
                <a:hlinkClick r:id="rId3"/>
              </a:rPr>
              <a:t>https://ads-help.yahoo-net.jp/s/article/H000044930?language=ja</a:t>
            </a:r>
            <a:endParaRPr kumimoji="0" lang="en-US" altLang="ja-JP" sz="900" b="0" i="0" u="none" strike="noStrike" kern="0" cap="none" spc="0" normalizeH="0" baseline="0" noProof="0">
              <a:ln>
                <a:noFill/>
              </a:ln>
              <a:solidFill>
                <a:srgbClr val="0D0D0D"/>
              </a:solidFill>
              <a:effectLst/>
              <a:uLnTx/>
              <a:uFillTx/>
              <a:latin typeface="Meiryo"/>
              <a:ea typeface="Meiryo"/>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ja-JP" sz="900" b="0" i="0" u="none" strike="noStrike" kern="0" cap="none" spc="0" normalizeH="0" baseline="0" noProof="0">
                <a:ln>
                  <a:noFill/>
                </a:ln>
                <a:solidFill>
                  <a:srgbClr val="0D0D0D"/>
                </a:solidFill>
                <a:effectLst/>
                <a:uLnTx/>
                <a:uFillTx/>
                <a:latin typeface="Meiryo"/>
                <a:ea typeface="Meiryo"/>
                <a:cs typeface="Calibri" panose="020F0502020204030204"/>
              </a:rPr>
              <a:t>※</a:t>
            </a:r>
            <a:r>
              <a:rPr kumimoji="1" lang="ja-JP" altLang="en-US" sz="900" b="0" i="0" u="none" strike="noStrike" kern="1200" cap="none" spc="0" normalizeH="0" baseline="0" noProof="0">
                <a:ln>
                  <a:noFill/>
                </a:ln>
                <a:solidFill>
                  <a:srgbClr val="000000"/>
                </a:solidFill>
                <a:effectLst/>
                <a:uLnTx/>
                <a:uFillTx/>
                <a:latin typeface="Meiryo"/>
                <a:ea typeface="Meiryo"/>
                <a:cs typeface="+mn-cs"/>
              </a:rPr>
              <a:t>ブランドパネル トップカバーの挙動</a:t>
            </a:r>
            <a:r>
              <a:rPr kumimoji="1" lang="ja-JP" altLang="en-US" sz="900" b="0" i="0" u="none" strike="noStrike" kern="1200" cap="none" spc="0" normalizeH="0" baseline="0" noProof="0">
                <a:ln>
                  <a:noFill/>
                </a:ln>
                <a:solidFill>
                  <a:srgbClr val="002AFF"/>
                </a:solidFill>
                <a:effectLst/>
                <a:uLnTx/>
                <a:uFillTx/>
                <a:latin typeface="Meiryo"/>
                <a:ea typeface="Meiryo"/>
                <a:cs typeface="+mn-cs"/>
              </a:rPr>
              <a:t>：</a:t>
            </a:r>
            <a:r>
              <a:rPr kumimoji="1" lang="en-US" altLang="ja-JP" sz="900" b="0" i="0" u="none" strike="noStrike" kern="1200" cap="none" spc="0" normalizeH="0" baseline="0" noProof="0">
                <a:ln>
                  <a:noFill/>
                </a:ln>
                <a:solidFill>
                  <a:srgbClr val="002AFF"/>
                </a:solidFill>
                <a:effectLst/>
                <a:uLnTx/>
                <a:uFillTx/>
                <a:latin typeface="Meiryo"/>
                <a:ea typeface="Meiryo"/>
                <a:cs typeface="+mn-cs"/>
              </a:rPr>
              <a:t> </a:t>
            </a:r>
            <a:r>
              <a:rPr kumimoji="0" lang="en-US" altLang="ja-JP" sz="900" b="0" i="0" u="none" strike="noStrike" kern="0" cap="none" spc="0" normalizeH="0" baseline="0" noProof="0">
                <a:ln>
                  <a:noFill/>
                </a:ln>
                <a:solidFill>
                  <a:srgbClr val="0D0D0D"/>
                </a:solidFill>
                <a:effectLst/>
                <a:uLnTx/>
                <a:uFillTx/>
                <a:latin typeface="Meiryo"/>
                <a:ea typeface="Meiryo"/>
                <a:cs typeface="Calibri" panose="020F0502020204030204"/>
                <a:hlinkClick r:id="rId4"/>
              </a:rPr>
              <a:t>https://ads-help.yahoo-net.jp/s/article/H000055171?language=ja</a:t>
            </a:r>
            <a:endParaRPr kumimoji="1" lang="en-US" altLang="ja-JP" sz="900" b="0" i="0" u="none" strike="noStrike" kern="0" cap="none" spc="0" normalizeH="0" baseline="0" noProof="0">
              <a:ln>
                <a:noFill/>
              </a:ln>
              <a:solidFill>
                <a:srgbClr val="0D0D0D"/>
              </a:solidFill>
              <a:effectLst/>
              <a:uLnTx/>
              <a:uFillTx/>
              <a:latin typeface="Meiryo UI"/>
              <a:ea typeface="Meiryo UI"/>
              <a:cs typeface="+mn-cs"/>
            </a:endParaRPr>
          </a:p>
        </p:txBody>
      </p:sp>
      <p:sp>
        <p:nvSpPr>
          <p:cNvPr id="14" name="角丸四角形 37">
            <a:extLst>
              <a:ext uri="{FF2B5EF4-FFF2-40B4-BE49-F238E27FC236}">
                <a16:creationId xmlns:a16="http://schemas.microsoft.com/office/drawing/2014/main" id="{761C30FE-2F08-AF5B-2B96-1774689E5519}"/>
              </a:ext>
            </a:extLst>
          </p:cNvPr>
          <p:cNvSpPr/>
          <p:nvPr/>
        </p:nvSpPr>
        <p:spPr>
          <a:xfrm>
            <a:off x="970229" y="911841"/>
            <a:ext cx="3506781"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ブランドパネル トップカバー</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ブランドパネル トップカバー</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動画</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9</a:t>
            </a:r>
            <a:endPar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3" name="テキスト ボックス 22">
            <a:extLst>
              <a:ext uri="{FF2B5EF4-FFF2-40B4-BE49-F238E27FC236}">
                <a16:creationId xmlns:a16="http://schemas.microsoft.com/office/drawing/2014/main" id="{5F034A1C-9291-C5E6-6025-8D2553B3A5A5}"/>
              </a:ext>
            </a:extLst>
          </p:cNvPr>
          <p:cNvSpPr txBox="1"/>
          <p:nvPr/>
        </p:nvSpPr>
        <p:spPr>
          <a:xfrm>
            <a:off x="970229" y="1640664"/>
            <a:ext cx="8181727" cy="507831"/>
          </a:xfrm>
          <a:prstGeom prst="rect">
            <a:avLst/>
          </a:prstGeom>
          <a:noFill/>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Meiryo"/>
                <a:ea typeface="Meiryo"/>
                <a:cs typeface="+mn-cs"/>
              </a:rPr>
              <a:t>ブランドパネル表示後、タイムラインを下にスクロールすると追従型のバナーが掲出され、タイムライン表示中に掲出されます。</a:t>
            </a:r>
            <a:endParaRPr kumimoji="1" lang="en-US" altLang="ja-JP" sz="1100" b="0" i="0" u="none" strike="noStrike" kern="1200" cap="none" spc="0" normalizeH="0" baseline="0" noProof="0">
              <a:ln>
                <a:noFill/>
              </a:ln>
              <a:solidFill>
                <a:srgbClr val="0D0D0D"/>
              </a:solidFill>
              <a:effectLst/>
              <a:uLnTx/>
              <a:uFillTx/>
              <a:latin typeface="Meiryo"/>
              <a:ea typeface="Meiryo"/>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a:ea typeface="Meiryo"/>
                <a:cs typeface="+mn-cs"/>
              </a:rPr>
              <a:t>※</a:t>
            </a:r>
            <a:r>
              <a:rPr kumimoji="1" lang="ja-JP" altLang="en-US" sz="1100" b="0" i="0" u="none" strike="noStrike" kern="1200" cap="none" spc="0" normalizeH="0" baseline="0" noProof="0">
                <a:ln>
                  <a:noFill/>
                </a:ln>
                <a:solidFill>
                  <a:srgbClr val="0D0D0D"/>
                </a:solidFill>
                <a:effectLst/>
                <a:uLnTx/>
                <a:uFillTx/>
                <a:latin typeface="Meiryo"/>
                <a:ea typeface="Meiryo"/>
                <a:cs typeface="+mn-cs"/>
              </a:rPr>
              <a:t>「すべて」タブを表示している場合のみ追従バナーは掲載されます。</a:t>
            </a:r>
            <a:endParaRPr kumimoji="1" lang="en-US" altLang="ja-JP" sz="1100" b="0" i="0" u="none" strike="noStrike" kern="1200" cap="none" spc="0" normalizeH="0" baseline="0" noProof="0">
              <a:ln>
                <a:noFill/>
              </a:ln>
              <a:solidFill>
                <a:srgbClr val="0D0D0D"/>
              </a:solidFill>
              <a:effectLst/>
              <a:uLnTx/>
              <a:uFillTx/>
              <a:latin typeface="Meiryo"/>
              <a:ea typeface="Meiryo"/>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srgbClr val="002AFF"/>
              </a:solidFill>
              <a:effectLst/>
              <a:uLnTx/>
              <a:uFillTx/>
              <a:latin typeface="Meiryo" panose="020B0604030504040204" pitchFamily="34" charset="-128"/>
              <a:ea typeface="Meiryo" panose="020B0604030504040204" pitchFamily="34" charset="-128"/>
              <a:cs typeface="+mn-cs"/>
            </a:endParaRPr>
          </a:p>
        </p:txBody>
      </p:sp>
      <p:sp>
        <p:nvSpPr>
          <p:cNvPr id="24" name="角丸四角形 46">
            <a:extLst>
              <a:ext uri="{FF2B5EF4-FFF2-40B4-BE49-F238E27FC236}">
                <a16:creationId xmlns:a16="http://schemas.microsoft.com/office/drawing/2014/main" id="{774664AE-F96E-71D0-B3CA-FC5CAB101E2F}"/>
              </a:ext>
            </a:extLst>
          </p:cNvPr>
          <p:cNvSpPr/>
          <p:nvPr/>
        </p:nvSpPr>
        <p:spPr>
          <a:xfrm>
            <a:off x="715686" y="2227660"/>
            <a:ext cx="4922582" cy="3264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WEB</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25" name="角丸四角形 47">
            <a:extLst>
              <a:ext uri="{FF2B5EF4-FFF2-40B4-BE49-F238E27FC236}">
                <a16:creationId xmlns:a16="http://schemas.microsoft.com/office/drawing/2014/main" id="{B6324248-3ED4-42ED-5937-4855EC33ED69}"/>
              </a:ext>
            </a:extLst>
          </p:cNvPr>
          <p:cNvSpPr/>
          <p:nvPr/>
        </p:nvSpPr>
        <p:spPr>
          <a:xfrm>
            <a:off x="6408797" y="2208031"/>
            <a:ext cx="4922581" cy="3264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APP</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grpSp>
        <p:nvGrpSpPr>
          <p:cNvPr id="27" name="グループ化 26">
            <a:extLst>
              <a:ext uri="{FF2B5EF4-FFF2-40B4-BE49-F238E27FC236}">
                <a16:creationId xmlns:a16="http://schemas.microsoft.com/office/drawing/2014/main" id="{279A9CFE-425D-F9DD-1A2F-845F12D526B7}"/>
              </a:ext>
            </a:extLst>
          </p:cNvPr>
          <p:cNvGrpSpPr/>
          <p:nvPr/>
        </p:nvGrpSpPr>
        <p:grpSpPr>
          <a:xfrm>
            <a:off x="715952" y="2636406"/>
            <a:ext cx="2301302" cy="3236937"/>
            <a:chOff x="513033" y="432676"/>
            <a:chExt cx="2115990" cy="2790926"/>
          </a:xfrm>
        </p:grpSpPr>
        <p:grpSp>
          <p:nvGrpSpPr>
            <p:cNvPr id="29" name="グループ化 28">
              <a:extLst>
                <a:ext uri="{FF2B5EF4-FFF2-40B4-BE49-F238E27FC236}">
                  <a16:creationId xmlns:a16="http://schemas.microsoft.com/office/drawing/2014/main" id="{7DEF1BBF-03FE-A229-82D3-71007642DF5F}"/>
                </a:ext>
              </a:extLst>
            </p:cNvPr>
            <p:cNvGrpSpPr/>
            <p:nvPr/>
          </p:nvGrpSpPr>
          <p:grpSpPr>
            <a:xfrm>
              <a:off x="513033" y="432676"/>
              <a:ext cx="2115990" cy="2790926"/>
              <a:chOff x="513033" y="446487"/>
              <a:chExt cx="2115990" cy="2790926"/>
            </a:xfrm>
          </p:grpSpPr>
          <p:pic>
            <p:nvPicPr>
              <p:cNvPr id="32" name="図 31">
                <a:extLst>
                  <a:ext uri="{FF2B5EF4-FFF2-40B4-BE49-F238E27FC236}">
                    <a16:creationId xmlns:a16="http://schemas.microsoft.com/office/drawing/2014/main" id="{582894C2-697D-8F23-34D2-F9A373E6E09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b="37089"/>
              <a:stretch/>
            </p:blipFill>
            <p:spPr>
              <a:xfrm>
                <a:off x="513033" y="446487"/>
                <a:ext cx="2115990" cy="2790925"/>
              </a:xfrm>
              <a:prstGeom prst="rect">
                <a:avLst/>
              </a:prstGeom>
            </p:spPr>
          </p:pic>
          <p:pic>
            <p:nvPicPr>
              <p:cNvPr id="35" name="図 34">
                <a:extLst>
                  <a:ext uri="{FF2B5EF4-FFF2-40B4-BE49-F238E27FC236}">
                    <a16:creationId xmlns:a16="http://schemas.microsoft.com/office/drawing/2014/main" id="{FDE57163-338F-8877-E421-B70A4E98839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33382"/>
              <a:stretch/>
            </p:blipFill>
            <p:spPr>
              <a:xfrm>
                <a:off x="655968" y="568893"/>
                <a:ext cx="1844989" cy="2668520"/>
              </a:xfrm>
              <a:prstGeom prst="rect">
                <a:avLst/>
              </a:prstGeom>
            </p:spPr>
          </p:pic>
          <p:pic>
            <p:nvPicPr>
              <p:cNvPr id="36" name="図 35">
                <a:extLst>
                  <a:ext uri="{FF2B5EF4-FFF2-40B4-BE49-F238E27FC236}">
                    <a16:creationId xmlns:a16="http://schemas.microsoft.com/office/drawing/2014/main" id="{49CFD1B3-06B8-3ACE-9845-989D8D4BB97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31" name="図 30">
              <a:extLst>
                <a:ext uri="{FF2B5EF4-FFF2-40B4-BE49-F238E27FC236}">
                  <a16:creationId xmlns:a16="http://schemas.microsoft.com/office/drawing/2014/main" id="{F8308A5A-DFAF-F14A-75B9-EF3422DA43BE}"/>
                </a:ext>
              </a:extLst>
            </p:cNvPr>
            <p:cNvPicPr>
              <a:picLocks noChangeAspect="1"/>
            </p:cNvPicPr>
            <p:nvPr/>
          </p:nvPicPr>
          <p:blipFill rotWithShape="1">
            <a:blip r:embed="rId8">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39" name="グループ化 38">
            <a:extLst>
              <a:ext uri="{FF2B5EF4-FFF2-40B4-BE49-F238E27FC236}">
                <a16:creationId xmlns:a16="http://schemas.microsoft.com/office/drawing/2014/main" id="{D1956421-B33A-2F0D-5855-1F34FCD87A26}"/>
              </a:ext>
            </a:extLst>
          </p:cNvPr>
          <p:cNvGrpSpPr/>
          <p:nvPr/>
        </p:nvGrpSpPr>
        <p:grpSpPr>
          <a:xfrm>
            <a:off x="3091693" y="4056843"/>
            <a:ext cx="175200" cy="183297"/>
            <a:chOff x="4505326" y="2604452"/>
            <a:chExt cx="203132" cy="212519"/>
          </a:xfrm>
        </p:grpSpPr>
        <p:sp>
          <p:nvSpPr>
            <p:cNvPr id="42" name="山形 13">
              <a:extLst>
                <a:ext uri="{FF2B5EF4-FFF2-40B4-BE49-F238E27FC236}">
                  <a16:creationId xmlns:a16="http://schemas.microsoft.com/office/drawing/2014/main" id="{51F33B40-D865-8F62-57CA-E870339050B1}"/>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
          <p:nvSpPr>
            <p:cNvPr id="48" name="山形 14">
              <a:extLst>
                <a:ext uri="{FF2B5EF4-FFF2-40B4-BE49-F238E27FC236}">
                  <a16:creationId xmlns:a16="http://schemas.microsoft.com/office/drawing/2014/main" id="{90CA7588-B9B6-F672-3755-6865FE7FC35B}"/>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pSp>
      <p:pic>
        <p:nvPicPr>
          <p:cNvPr id="50" name="図 49">
            <a:extLst>
              <a:ext uri="{FF2B5EF4-FFF2-40B4-BE49-F238E27FC236}">
                <a16:creationId xmlns:a16="http://schemas.microsoft.com/office/drawing/2014/main" id="{36FBC2EA-D57D-8EE8-9398-97325361A6D0}"/>
              </a:ext>
            </a:extLst>
          </p:cNvPr>
          <p:cNvPicPr>
            <a:picLocks noChangeAspect="1"/>
          </p:cNvPicPr>
          <p:nvPr/>
        </p:nvPicPr>
        <p:blipFill>
          <a:blip r:embed="rId9"/>
          <a:srcRect b="4805"/>
          <a:stretch>
            <a:fillRect/>
          </a:stretch>
        </p:blipFill>
        <p:spPr>
          <a:xfrm>
            <a:off x="3334764" y="2612296"/>
            <a:ext cx="2302763" cy="3257661"/>
          </a:xfrm>
          <a:prstGeom prst="rect">
            <a:avLst/>
          </a:prstGeom>
        </p:spPr>
      </p:pic>
      <p:grpSp>
        <p:nvGrpSpPr>
          <p:cNvPr id="51" name="グループ化 50">
            <a:extLst>
              <a:ext uri="{FF2B5EF4-FFF2-40B4-BE49-F238E27FC236}">
                <a16:creationId xmlns:a16="http://schemas.microsoft.com/office/drawing/2014/main" id="{58701893-9991-01AD-0391-91AF1AC72DE1}"/>
              </a:ext>
            </a:extLst>
          </p:cNvPr>
          <p:cNvGrpSpPr/>
          <p:nvPr/>
        </p:nvGrpSpPr>
        <p:grpSpPr>
          <a:xfrm>
            <a:off x="6408797" y="2619936"/>
            <a:ext cx="2301301" cy="3236073"/>
            <a:chOff x="7241733" y="1270074"/>
            <a:chExt cx="2016626" cy="2835765"/>
          </a:xfrm>
        </p:grpSpPr>
        <p:grpSp>
          <p:nvGrpSpPr>
            <p:cNvPr id="52" name="グループ化 51">
              <a:extLst>
                <a:ext uri="{FF2B5EF4-FFF2-40B4-BE49-F238E27FC236}">
                  <a16:creationId xmlns:a16="http://schemas.microsoft.com/office/drawing/2014/main" id="{0FA9EE3F-C127-3E76-C224-4D6BE8BCEEA5}"/>
                </a:ext>
              </a:extLst>
            </p:cNvPr>
            <p:cNvGrpSpPr/>
            <p:nvPr/>
          </p:nvGrpSpPr>
          <p:grpSpPr>
            <a:xfrm>
              <a:off x="7241733" y="1270074"/>
              <a:ext cx="2016626" cy="2835764"/>
              <a:chOff x="513033" y="432676"/>
              <a:chExt cx="2115990" cy="2790180"/>
            </a:xfrm>
          </p:grpSpPr>
          <p:grpSp>
            <p:nvGrpSpPr>
              <p:cNvPr id="57" name="グループ化 56">
                <a:extLst>
                  <a:ext uri="{FF2B5EF4-FFF2-40B4-BE49-F238E27FC236}">
                    <a16:creationId xmlns:a16="http://schemas.microsoft.com/office/drawing/2014/main" id="{5669EB2F-20FC-F15C-DEAC-A8E3DF48A91E}"/>
                  </a:ext>
                </a:extLst>
              </p:cNvPr>
              <p:cNvGrpSpPr/>
              <p:nvPr/>
            </p:nvGrpSpPr>
            <p:grpSpPr>
              <a:xfrm>
                <a:off x="513033" y="432676"/>
                <a:ext cx="2115990" cy="2790180"/>
                <a:chOff x="513033" y="446487"/>
                <a:chExt cx="2115990" cy="2790180"/>
              </a:xfrm>
            </p:grpSpPr>
            <p:pic>
              <p:nvPicPr>
                <p:cNvPr id="59" name="図 58">
                  <a:extLst>
                    <a:ext uri="{FF2B5EF4-FFF2-40B4-BE49-F238E27FC236}">
                      <a16:creationId xmlns:a16="http://schemas.microsoft.com/office/drawing/2014/main" id="{5CE64D8F-F663-EF1E-2442-1BFE27D5D0A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1" b="37106"/>
                <a:stretch/>
              </p:blipFill>
              <p:spPr>
                <a:xfrm>
                  <a:off x="513033" y="446487"/>
                  <a:ext cx="2115990" cy="2790180"/>
                </a:xfrm>
                <a:prstGeom prst="rect">
                  <a:avLst/>
                </a:prstGeom>
              </p:spPr>
            </p:pic>
            <p:pic>
              <p:nvPicPr>
                <p:cNvPr id="60" name="図 59">
                  <a:extLst>
                    <a:ext uri="{FF2B5EF4-FFF2-40B4-BE49-F238E27FC236}">
                      <a16:creationId xmlns:a16="http://schemas.microsoft.com/office/drawing/2014/main" id="{412006B4-0F3C-4314-2BA8-FA4CBCDF41EC}"/>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58" name="図 57">
                <a:extLst>
                  <a:ext uri="{FF2B5EF4-FFF2-40B4-BE49-F238E27FC236}">
                    <a16:creationId xmlns:a16="http://schemas.microsoft.com/office/drawing/2014/main" id="{80165B5E-FE23-3DC8-0BFD-2D5DBCFC2E15}"/>
                  </a:ext>
                </a:extLst>
              </p:cNvPr>
              <p:cNvPicPr>
                <a:picLocks noChangeAspect="1"/>
              </p:cNvPicPr>
              <p:nvPr/>
            </p:nvPicPr>
            <p:blipFill rotWithShape="1">
              <a:blip r:embed="rId8">
                <a:extLst>
                  <a:ext uri="{28A0092B-C50C-407E-A947-70E740481C1C}">
                    <a14:useLocalDpi xmlns:a14="http://schemas.microsoft.com/office/drawing/2010/main"/>
                  </a:ext>
                </a:extLst>
              </a:blip>
              <a:srcRect l="1704" t="-603" r="3086"/>
              <a:stretch/>
            </p:blipFill>
            <p:spPr>
              <a:xfrm>
                <a:off x="654267" y="958607"/>
                <a:ext cx="1843200" cy="1050673"/>
              </a:xfrm>
              <a:prstGeom prst="rect">
                <a:avLst/>
              </a:prstGeom>
            </p:spPr>
          </p:pic>
        </p:grpSp>
        <p:pic>
          <p:nvPicPr>
            <p:cNvPr id="55" name="図 54">
              <a:extLst>
                <a:ext uri="{FF2B5EF4-FFF2-40B4-BE49-F238E27FC236}">
                  <a16:creationId xmlns:a16="http://schemas.microsoft.com/office/drawing/2014/main" id="{984419A1-1E74-F4F4-9A0C-C125A8078701}"/>
                </a:ext>
              </a:extLst>
            </p:cNvPr>
            <p:cNvPicPr>
              <a:picLocks noChangeAspect="1"/>
            </p:cNvPicPr>
            <p:nvPr/>
          </p:nvPicPr>
          <p:blipFill rotWithShape="1">
            <a:blip r:embed="rId10">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pic>
          <p:nvPicPr>
            <p:cNvPr id="56" name="図 55">
              <a:extLst>
                <a:ext uri="{FF2B5EF4-FFF2-40B4-BE49-F238E27FC236}">
                  <a16:creationId xmlns:a16="http://schemas.microsoft.com/office/drawing/2014/main" id="{5D18EAC8-0865-F7A3-08A7-304518C75C6F}"/>
                </a:ext>
              </a:extLst>
            </p:cNvPr>
            <p:cNvPicPr>
              <a:picLocks noChangeAspect="1"/>
            </p:cNvPicPr>
            <p:nvPr/>
          </p:nvPicPr>
          <p:blipFill rotWithShape="1">
            <a:blip r:embed="rId10">
              <a:extLst>
                <a:ext uri="{28A0092B-C50C-407E-A947-70E740481C1C}">
                  <a14:useLocalDpi xmlns:a14="http://schemas.microsoft.com/office/drawing/2010/main" val="0"/>
                </a:ext>
              </a:extLst>
            </a:blip>
            <a:srcRect t="11470" b="48380"/>
            <a:stretch/>
          </p:blipFill>
          <p:spPr>
            <a:xfrm>
              <a:off x="7376335" y="2868485"/>
              <a:ext cx="1730648" cy="1237354"/>
            </a:xfrm>
            <a:prstGeom prst="rect">
              <a:avLst/>
            </a:prstGeom>
          </p:spPr>
        </p:pic>
      </p:grpSp>
      <p:grpSp>
        <p:nvGrpSpPr>
          <p:cNvPr id="61" name="グループ化 60">
            <a:extLst>
              <a:ext uri="{FF2B5EF4-FFF2-40B4-BE49-F238E27FC236}">
                <a16:creationId xmlns:a16="http://schemas.microsoft.com/office/drawing/2014/main" id="{A7839500-BF03-CCA3-15F3-9F828FB2003D}"/>
              </a:ext>
            </a:extLst>
          </p:cNvPr>
          <p:cNvGrpSpPr/>
          <p:nvPr/>
        </p:nvGrpSpPr>
        <p:grpSpPr>
          <a:xfrm>
            <a:off x="8805331" y="3980641"/>
            <a:ext cx="175200" cy="183297"/>
            <a:chOff x="4505326" y="2604452"/>
            <a:chExt cx="203132" cy="212519"/>
          </a:xfrm>
        </p:grpSpPr>
        <p:sp>
          <p:nvSpPr>
            <p:cNvPr id="62" name="山形 13">
              <a:extLst>
                <a:ext uri="{FF2B5EF4-FFF2-40B4-BE49-F238E27FC236}">
                  <a16:creationId xmlns:a16="http://schemas.microsoft.com/office/drawing/2014/main" id="{E2FF51F8-7F57-4E46-DB35-28A4B0683EEF}"/>
                </a:ext>
              </a:extLst>
            </p:cNvPr>
            <p:cNvSpPr/>
            <p:nvPr/>
          </p:nvSpPr>
          <p:spPr>
            <a:xfrm>
              <a:off x="4591917" y="2604452"/>
              <a:ext cx="116541" cy="212519"/>
            </a:xfrm>
            <a:prstGeom prst="chevron">
              <a:avLst>
                <a:gd name="adj" fmla="val 62863"/>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
          <p:nvSpPr>
            <p:cNvPr id="63" name="山形 14">
              <a:extLst>
                <a:ext uri="{FF2B5EF4-FFF2-40B4-BE49-F238E27FC236}">
                  <a16:creationId xmlns:a16="http://schemas.microsoft.com/office/drawing/2014/main" id="{7EE91DF8-0601-D9AD-9A7B-CBA4DA8DDC06}"/>
                </a:ext>
              </a:extLst>
            </p:cNvPr>
            <p:cNvSpPr/>
            <p:nvPr/>
          </p:nvSpPr>
          <p:spPr>
            <a:xfrm>
              <a:off x="4505326" y="2604452"/>
              <a:ext cx="116541" cy="212519"/>
            </a:xfrm>
            <a:prstGeom prst="chevron">
              <a:avLst>
                <a:gd name="adj" fmla="val 62863"/>
              </a:avLst>
            </a:prstGeom>
            <a:solidFill>
              <a:srgbClr val="00003E">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pSp>
      <p:grpSp>
        <p:nvGrpSpPr>
          <p:cNvPr id="64" name="グループ化 63">
            <a:extLst>
              <a:ext uri="{FF2B5EF4-FFF2-40B4-BE49-F238E27FC236}">
                <a16:creationId xmlns:a16="http://schemas.microsoft.com/office/drawing/2014/main" id="{BB90783D-D1E4-E394-7C40-EA11B74AB53B}"/>
              </a:ext>
            </a:extLst>
          </p:cNvPr>
          <p:cNvGrpSpPr/>
          <p:nvPr/>
        </p:nvGrpSpPr>
        <p:grpSpPr>
          <a:xfrm>
            <a:off x="9030076" y="2588024"/>
            <a:ext cx="2301302" cy="3236073"/>
            <a:chOff x="0" y="0"/>
            <a:chExt cx="2406601" cy="3384144"/>
          </a:xfrm>
        </p:grpSpPr>
        <p:pic>
          <p:nvPicPr>
            <p:cNvPr id="65" name="図 64">
              <a:extLst>
                <a:ext uri="{FF2B5EF4-FFF2-40B4-BE49-F238E27FC236}">
                  <a16:creationId xmlns:a16="http://schemas.microsoft.com/office/drawing/2014/main" id="{E2722022-39DE-3466-7AA6-8DC111F09D30}"/>
                </a:ext>
              </a:extLst>
            </p:cNvPr>
            <p:cNvPicPr>
              <a:picLocks noChangeAspect="1"/>
            </p:cNvPicPr>
            <p:nvPr/>
          </p:nvPicPr>
          <p:blipFill>
            <a:blip r:embed="rId11"/>
            <a:srcRect r="825" b="20003"/>
            <a:stretch>
              <a:fillRect/>
            </a:stretch>
          </p:blipFill>
          <p:spPr>
            <a:xfrm>
              <a:off x="0" y="0"/>
              <a:ext cx="2406601" cy="3384144"/>
            </a:xfrm>
            <a:prstGeom prst="rect">
              <a:avLst/>
            </a:prstGeom>
          </p:spPr>
        </p:pic>
        <p:pic>
          <p:nvPicPr>
            <p:cNvPr id="66" name="図 65">
              <a:extLst>
                <a:ext uri="{FF2B5EF4-FFF2-40B4-BE49-F238E27FC236}">
                  <a16:creationId xmlns:a16="http://schemas.microsoft.com/office/drawing/2014/main" id="{7D7898FE-D02E-F65C-D7A7-46DC9FB45ED5}"/>
                </a:ext>
              </a:extLst>
            </p:cNvPr>
            <p:cNvPicPr>
              <a:picLocks noChangeAspect="1"/>
            </p:cNvPicPr>
            <p:nvPr/>
          </p:nvPicPr>
          <p:blipFill rotWithShape="1">
            <a:blip r:embed="rId12"/>
            <a:srcRect l="39341" t="33662" r="43241" b="19412"/>
            <a:stretch>
              <a:fillRect/>
            </a:stretch>
          </p:blipFill>
          <p:spPr>
            <a:xfrm>
              <a:off x="167640" y="373381"/>
              <a:ext cx="2109645" cy="2964180"/>
            </a:xfrm>
            <a:prstGeom prst="rect">
              <a:avLst/>
            </a:prstGeom>
          </p:spPr>
        </p:pic>
      </p:grpSp>
      <p:sp>
        <p:nvSpPr>
          <p:cNvPr id="3" name="テキスト ボックス 2">
            <a:extLst>
              <a:ext uri="{FF2B5EF4-FFF2-40B4-BE49-F238E27FC236}">
                <a16:creationId xmlns:a16="http://schemas.microsoft.com/office/drawing/2014/main" id="{F1C7A769-14FD-7280-FEDB-0320C7DA967C}"/>
              </a:ext>
            </a:extLst>
          </p:cNvPr>
          <p:cNvSpPr txBox="1"/>
          <p:nvPr/>
        </p:nvSpPr>
        <p:spPr>
          <a:xfrm>
            <a:off x="970229" y="2020429"/>
            <a:ext cx="5611309" cy="153888"/>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02AFF"/>
                </a:solidFill>
                <a:effectLst/>
                <a:uLnTx/>
                <a:uFillTx/>
                <a:latin typeface="Meiryo"/>
                <a:ea typeface="Meiryo"/>
                <a:cs typeface="+mn-cs"/>
              </a:rPr>
              <a:t>※ </a:t>
            </a:r>
            <a:r>
              <a:rPr kumimoji="1" lang="ja-JP" altLang="en-US" sz="1000" b="0" i="0" u="none" strike="noStrike" kern="1200" cap="none" spc="0" normalizeH="0" baseline="0" noProof="0">
                <a:ln>
                  <a:noFill/>
                </a:ln>
                <a:solidFill>
                  <a:srgbClr val="002AFF"/>
                </a:solidFill>
                <a:effectLst/>
                <a:uLnTx/>
                <a:uFillTx/>
                <a:latin typeface="Meiryo"/>
                <a:ea typeface="Meiryo"/>
                <a:cs typeface="+mn-cs"/>
              </a:rPr>
              <a:t>タップ後の挙動は「スマートフォン動画広告タップ後の挙動」のページをご参照ください。</a:t>
            </a:r>
          </a:p>
        </p:txBody>
      </p:sp>
      <p:sp>
        <p:nvSpPr>
          <p:cNvPr id="4" name="テキスト プレースホルダー 35">
            <a:extLst>
              <a:ext uri="{FF2B5EF4-FFF2-40B4-BE49-F238E27FC236}">
                <a16:creationId xmlns:a16="http://schemas.microsoft.com/office/drawing/2014/main" id="{E1FC4362-33A5-DE92-3FB6-2156B6F70948}"/>
              </a:ext>
            </a:extLst>
          </p:cNvPr>
          <p:cNvSpPr txBox="1">
            <a:spLocks/>
          </p:cNvSpPr>
          <p:nvPr/>
        </p:nvSpPr>
        <p:spPr>
          <a:xfrm>
            <a:off x="3460893" y="139851"/>
            <a:ext cx="5835508" cy="606388"/>
          </a:xfrm>
          <a:prstGeom prst="rect">
            <a:avLst/>
          </a:prstGeom>
        </p:spPr>
        <p:txBody>
          <a:bodyPr wrap="none" lIns="0" tIns="0" rIns="0" bIns="0" anchor="ctr">
            <a:no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b="1" i="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ブランドパネル</a:t>
            </a:r>
            <a:r>
              <a:rPr lang="ja-JP" altLang="en-US" sz="2000" dirty="0">
                <a:solidFill>
                  <a:srgbClr val="00003E"/>
                </a:solidFill>
                <a:latin typeface="Meiryo" panose="020B0604030504040204" pitchFamily="34" charset="-128"/>
                <a:ea typeface="Meiryo" panose="020B0604030504040204" pitchFamily="34" charset="-128"/>
              </a:rPr>
              <a:t>　</a:t>
            </a:r>
            <a:r>
              <a:rPr kumimoji="1" lang="en-US" altLang="ja-JP" sz="20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SP</a:t>
            </a:r>
            <a:r>
              <a:rPr kumimoji="1" lang="ja-JP" altLang="en-US" sz="20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　トップカバー</a:t>
            </a:r>
          </a:p>
        </p:txBody>
      </p:sp>
    </p:spTree>
    <p:extLst>
      <p:ext uri="{BB962C8B-B14F-4D97-AF65-F5344CB8AC3E}">
        <p14:creationId xmlns:p14="http://schemas.microsoft.com/office/powerpoint/2010/main" val="2158068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8590A-02CE-6272-C08C-9C2585E7A151}"/>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9C094821-E680-D987-2B57-83153D5CCB4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75185517-3789-397C-5B94-DE4EC603342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9C7055A1-F666-FFD5-BAE8-5AED7FDBDF1B}"/>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rPr>
              <a:t>商品一覧</a:t>
            </a:r>
          </a:p>
        </p:txBody>
      </p:sp>
      <p:sp>
        <p:nvSpPr>
          <p:cNvPr id="12" name="テキスト プレースホルダー 35">
            <a:extLst>
              <a:ext uri="{FF2B5EF4-FFF2-40B4-BE49-F238E27FC236}">
                <a16:creationId xmlns:a16="http://schemas.microsoft.com/office/drawing/2014/main" id="{5FD1888A-D85E-2AB9-D65F-7454554416DF}"/>
              </a:ext>
            </a:extLst>
          </p:cNvPr>
          <p:cNvSpPr txBox="1">
            <a:spLocks noGrp="1"/>
          </p:cNvSpPr>
          <p:nvPr>
            <p:ph type="body" sz="quarter" idx="10"/>
          </p:nvPr>
        </p:nvSpPr>
        <p:spPr>
          <a:xfrm>
            <a:off x="3396343" y="183963"/>
            <a:ext cx="6270171" cy="510935"/>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ブランドパネル　</a:t>
            </a:r>
            <a:r>
              <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rPr>
              <a:t>SP</a:t>
            </a: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　トップカバー　</a:t>
            </a:r>
            <a:endPar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endParaRPr>
          </a:p>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時間帯ジャック　関東　年代指定</a:t>
            </a:r>
            <a:endParaRPr lang="en-US" altLang="ja-JP" sz="2000" dirty="0">
              <a:solidFill>
                <a:srgbClr val="000048"/>
              </a:solidFill>
              <a:latin typeface="Meiryo" panose="020B0604030504040204" pitchFamily="34" charset="-128"/>
              <a:ea typeface="Meiryo" panose="020B0604030504040204" pitchFamily="34" charset="-128"/>
            </a:endParaRPr>
          </a:p>
        </p:txBody>
      </p:sp>
      <p:graphicFrame>
        <p:nvGraphicFramePr>
          <p:cNvPr id="7" name="表 6">
            <a:extLst>
              <a:ext uri="{FF2B5EF4-FFF2-40B4-BE49-F238E27FC236}">
                <a16:creationId xmlns:a16="http://schemas.microsoft.com/office/drawing/2014/main" id="{021227F1-D339-170C-2891-43AD39EA22E0}"/>
              </a:ext>
            </a:extLst>
          </p:cNvPr>
          <p:cNvGraphicFramePr>
            <a:graphicFrameLocks noGrp="1"/>
          </p:cNvGraphicFramePr>
          <p:nvPr>
            <p:extLst>
              <p:ext uri="{D42A27DB-BD31-4B8C-83A1-F6EECF244321}">
                <p14:modId xmlns:p14="http://schemas.microsoft.com/office/powerpoint/2010/main" val="2576954400"/>
              </p:ext>
            </p:extLst>
          </p:nvPr>
        </p:nvGraphicFramePr>
        <p:xfrm>
          <a:off x="398016" y="880386"/>
          <a:ext cx="11418804" cy="4639096"/>
        </p:xfrm>
        <a:graphic>
          <a:graphicData uri="http://schemas.openxmlformats.org/drawingml/2006/table">
            <a:tbl>
              <a:tblPr firstCol="1" bandRow="1"/>
              <a:tblGrid>
                <a:gridCol w="2130804">
                  <a:extLst>
                    <a:ext uri="{9D8B030D-6E8A-4147-A177-3AD203B41FA5}">
                      <a16:colId xmlns:a16="http://schemas.microsoft.com/office/drawing/2014/main" val="792911817"/>
                    </a:ext>
                  </a:extLst>
                </a:gridCol>
                <a:gridCol w="1548000">
                  <a:extLst>
                    <a:ext uri="{9D8B030D-6E8A-4147-A177-3AD203B41FA5}">
                      <a16:colId xmlns:a16="http://schemas.microsoft.com/office/drawing/2014/main" val="1525620392"/>
                    </a:ext>
                  </a:extLst>
                </a:gridCol>
                <a:gridCol w="1548000">
                  <a:extLst>
                    <a:ext uri="{9D8B030D-6E8A-4147-A177-3AD203B41FA5}">
                      <a16:colId xmlns:a16="http://schemas.microsoft.com/office/drawing/2014/main" val="3835180974"/>
                    </a:ext>
                  </a:extLst>
                </a:gridCol>
                <a:gridCol w="1548000">
                  <a:extLst>
                    <a:ext uri="{9D8B030D-6E8A-4147-A177-3AD203B41FA5}">
                      <a16:colId xmlns:a16="http://schemas.microsoft.com/office/drawing/2014/main" val="810582351"/>
                    </a:ext>
                  </a:extLst>
                </a:gridCol>
                <a:gridCol w="1548000">
                  <a:extLst>
                    <a:ext uri="{9D8B030D-6E8A-4147-A177-3AD203B41FA5}">
                      <a16:colId xmlns:a16="http://schemas.microsoft.com/office/drawing/2014/main" val="3979026210"/>
                    </a:ext>
                  </a:extLst>
                </a:gridCol>
                <a:gridCol w="1548000">
                  <a:extLst>
                    <a:ext uri="{9D8B030D-6E8A-4147-A177-3AD203B41FA5}">
                      <a16:colId xmlns:a16="http://schemas.microsoft.com/office/drawing/2014/main" val="902583804"/>
                    </a:ext>
                  </a:extLst>
                </a:gridCol>
                <a:gridCol w="1548000">
                  <a:extLst>
                    <a:ext uri="{9D8B030D-6E8A-4147-A177-3AD203B41FA5}">
                      <a16:colId xmlns:a16="http://schemas.microsoft.com/office/drawing/2014/main" val="360912566"/>
                    </a:ext>
                  </a:extLst>
                </a:gridCol>
              </a:tblGrid>
              <a:tr h="36555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dirty="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dirty="0">
                          <a:solidFill>
                            <a:schemeClr val="bg1"/>
                          </a:solidFill>
                          <a:effectLst/>
                          <a:latin typeface="メイリオ"/>
                          <a:ea typeface="メイリオ"/>
                          <a:cs typeface="+mn-cs"/>
                        </a:rPr>
                        <a:t>トップカバー（時間帯ジャック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dirty="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dirty="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69</a:t>
                      </a:r>
                      <a:r>
                        <a:rPr kumimoji="1" lang="ja-JP" altLang="en-US" sz="800" b="1" i="0" kern="1200" dirty="0">
                          <a:solidFill>
                            <a:schemeClr val="bg1"/>
                          </a:solidFill>
                          <a:effectLst/>
                          <a:latin typeface="メイリオ"/>
                          <a:ea typeface="メイリオ"/>
                          <a:cs typeface="+mn-cs"/>
                        </a:rPr>
                        <a:t>歳以下）</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a:solidFill>
                            <a:schemeClr val="bg1"/>
                          </a:solidFill>
                          <a:effectLst/>
                          <a:latin typeface="メイリオ"/>
                          <a:ea typeface="メイリオ"/>
                          <a:cs typeface="+mn-cs"/>
                        </a:rPr>
                        <a:t>トップカバー（時間帯ジャック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59</a:t>
                      </a:r>
                      <a:r>
                        <a:rPr kumimoji="1" lang="ja-JP" altLang="en-US" sz="800" b="1" i="0" kern="1200">
                          <a:solidFill>
                            <a:schemeClr val="bg1"/>
                          </a:solidFill>
                          <a:effectLst/>
                          <a:latin typeface="メイリオ"/>
                          <a:ea typeface="メイリオ"/>
                          <a:cs typeface="+mn-cs"/>
                        </a:rPr>
                        <a:t>歳以下）</a:t>
                      </a:r>
                      <a:endParaRPr kumimoji="1" lang="ja-JP" altLang="en-US"/>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a:solidFill>
                            <a:schemeClr val="bg1"/>
                          </a:solidFill>
                          <a:effectLst/>
                          <a:latin typeface="メイリオ"/>
                          <a:ea typeface="メイリオ"/>
                          <a:cs typeface="+mn-cs"/>
                        </a:rPr>
                        <a:t>トップカバー（時間帯ジャック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49</a:t>
                      </a:r>
                      <a:r>
                        <a:rPr kumimoji="1" lang="ja-JP" altLang="en-US" sz="800" b="1" i="0" kern="1200">
                          <a:solidFill>
                            <a:schemeClr val="bg1"/>
                          </a:solidFill>
                          <a:effectLst/>
                          <a:latin typeface="メイリオ"/>
                          <a:ea typeface="メイリオ"/>
                          <a:cs typeface="+mn-cs"/>
                        </a:rPr>
                        <a:t>歳以下）</a:t>
                      </a:r>
                      <a:endParaRPr kumimoji="1" lang="ja-JP" altLang="en-US"/>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リリース種別</a:t>
                      </a:r>
                      <a:r>
                        <a:rPr kumimoji="1" lang="en-US" altLang="ja-JP" sz="900" b="0" i="0" kern="1200">
                          <a:solidFill>
                            <a:schemeClr val="bg1"/>
                          </a:solidFill>
                          <a:latin typeface="Meiryo"/>
                          <a:ea typeface="Meiryo"/>
                          <a:cs typeface="+mn-cs"/>
                        </a:rPr>
                        <a:t>/</a:t>
                      </a:r>
                      <a:r>
                        <a:rPr kumimoji="1" lang="ja-JP" altLang="en-US" sz="900" b="0" i="0" kern="1200">
                          <a:solidFill>
                            <a:schemeClr val="bg1"/>
                          </a:solidFill>
                          <a:latin typeface="Meiryo"/>
                          <a:ea typeface="Meiryo"/>
                          <a:cs typeface="+mn-cs"/>
                        </a:rPr>
                        <a:t>商品</a:t>
                      </a:r>
                      <a:r>
                        <a:rPr kumimoji="1" lang="en-US" altLang="ja-JP" sz="900" b="0" i="0" kern="1200">
                          <a:solidFill>
                            <a:schemeClr val="bg1"/>
                          </a:solidFill>
                          <a:latin typeface="Meiryo"/>
                          <a:ea typeface="Meiryo"/>
                          <a:cs typeface="+mn-cs"/>
                        </a:rPr>
                        <a:t>ID</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内容</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変更</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1000013156</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b="0" i="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1000013172 </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b="0" i="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1000013207</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予約開始日</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2</a:t>
                      </a:r>
                      <a:r>
                        <a:rPr kumimoji="1" lang="ja-JP" altLang="en-US" sz="900" kern="120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5</a:t>
                      </a:r>
                      <a:r>
                        <a:rPr kumimoji="1" lang="ja-JP" altLang="en-US" sz="900" kern="120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木</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 -</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4229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広告タイプ</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メインメディアの形式</a:t>
                      </a:r>
                      <a:r>
                        <a:rPr kumimoji="1" lang="en-US" altLang="ja-JP" sz="900" b="0" i="0" kern="1200" dirty="0">
                          <a:solidFill>
                            <a:schemeClr val="bg1"/>
                          </a:solidFill>
                          <a:latin typeface="Meiryo"/>
                          <a:ea typeface="Meiryo"/>
                          <a:cs typeface="+mn-cs"/>
                        </a:rPr>
                        <a:t>/</a:t>
                      </a:r>
                    </a:p>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スマートフォン</a:t>
                      </a: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ブランドパネル トップカバー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p>
                    <a:p>
                      <a:pPr algn="ctr"/>
                      <a:r>
                        <a:rPr kumimoji="1" lang="ja-JP" altLang="en-US" sz="900" kern="1200">
                          <a:solidFill>
                            <a:srgbClr val="0D0D0D"/>
                          </a:solidFill>
                          <a:latin typeface="Meiryo"/>
                          <a:ea typeface="Meiryo"/>
                          <a:cs typeface="+mn-cs"/>
                        </a:rPr>
                        <a:t>ブランドパネル トップカバー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41777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a:ea typeface="Meiryo"/>
                          <a:cs typeface="+mn-cs"/>
                        </a:rPr>
                        <a:t>動画をフルスクリーンで再生する（</a:t>
                      </a:r>
                      <a:r>
                        <a:rPr kumimoji="1" lang="en" altLang="ja-JP" sz="900" kern="1200" dirty="0">
                          <a:solidFill>
                            <a:srgbClr val="0D0D0D"/>
                          </a:solidFill>
                          <a:latin typeface="Meiryo"/>
                          <a:ea typeface="Meiryo"/>
                          <a:cs typeface="+mn-cs"/>
                        </a:rPr>
                        <a:t>for view</a:t>
                      </a:r>
                      <a:r>
                        <a:rPr kumimoji="1" lang="ja-JP" altLang="en" sz="900" kern="1200" dirty="0">
                          <a:solidFill>
                            <a:srgbClr val="0D0D0D"/>
                          </a:solidFill>
                          <a:latin typeface="Meiryo"/>
                          <a:ea typeface="Meiryo"/>
                          <a:cs typeface="+mn-cs"/>
                        </a:rPr>
                        <a:t>）　</a:t>
                      </a:r>
                      <a:r>
                        <a:rPr kumimoji="1" lang="en" altLang="ja-JP" sz="900" kern="1200" dirty="0">
                          <a:solidFill>
                            <a:srgbClr val="0D0D0D"/>
                          </a:solidFill>
                          <a:latin typeface="Meiryo"/>
                          <a:ea typeface="Meiryo"/>
                          <a:cs typeface="+mn-cs"/>
                        </a:rPr>
                        <a:t>/</a:t>
                      </a:r>
                      <a:r>
                        <a:rPr kumimoji="1" lang="ja-JP" altLang="en" sz="900" kern="1200" dirty="0">
                          <a:solidFill>
                            <a:srgbClr val="0D0D0D"/>
                          </a:solidFill>
                          <a:latin typeface="Meiryo"/>
                          <a:ea typeface="Meiryo"/>
                          <a:cs typeface="+mn-cs"/>
                        </a:rPr>
                        <a:t>　</a:t>
                      </a:r>
                      <a:r>
                        <a:rPr kumimoji="1" lang="ja-JP" altLang="en-US" sz="900" kern="1200" dirty="0">
                          <a:solidFill>
                            <a:srgbClr val="0D0D0D"/>
                          </a:solidFill>
                          <a:latin typeface="Meiryo"/>
                          <a:ea typeface="Meiryo"/>
                          <a:cs typeface="+mn-cs"/>
                        </a:rPr>
                        <a:t>ランディングページを表示する（</a:t>
                      </a:r>
                      <a:r>
                        <a:rPr kumimoji="1" lang="en" altLang="ja-JP" sz="900" kern="1200" dirty="0">
                          <a:solidFill>
                            <a:srgbClr val="0D0D0D"/>
                          </a:solidFill>
                          <a:latin typeface="Meiryo"/>
                          <a:ea typeface="Meiryo"/>
                          <a:cs typeface="+mn-cs"/>
                        </a:rPr>
                        <a:t>for click</a:t>
                      </a:r>
                      <a:r>
                        <a:rPr kumimoji="1" lang="ja-JP" altLang="en" sz="900" kern="1200" dirty="0">
                          <a:solidFill>
                            <a:srgbClr val="0D0D0D"/>
                          </a:solidFill>
                          <a:latin typeface="Meiryo"/>
                          <a:ea typeface="Meiryo"/>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9359456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スマートフォン（ウェブ</a:t>
                      </a:r>
                      <a:r>
                        <a:rPr kumimoji="1" lang="en-US" altLang="ja-JP" sz="900" b="0" i="0" kern="1200" dirty="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アプリ）</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Yahoo! JAPAN</a:t>
                      </a:r>
                      <a:r>
                        <a:rPr kumimoji="1" lang="ja-JP" altLang="en-US" sz="900" b="0" i="0" kern="1200" dirty="0">
                          <a:solidFill>
                            <a:srgbClr val="0D0D0D"/>
                          </a:solidFill>
                          <a:latin typeface="Meiryo"/>
                          <a:ea typeface="Meiryo"/>
                          <a:cs typeface="+mn-cs"/>
                        </a:rPr>
                        <a:t>　トップページ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および　</a:t>
                      </a: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アプリのファーストビュー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日（</a:t>
                      </a: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時間単位）</a:t>
                      </a: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a:solidFill>
                            <a:srgbClr val="0D0D0D"/>
                          </a:solidFill>
                          <a:latin typeface="Meiryo"/>
                          <a:ea typeface="Meiryo"/>
                        </a:rPr>
                        <a:t>時間帯ジャック購入型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rowSpan="2"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a:ea typeface="Meiryo"/>
                          <a:cs typeface="+mn-cs"/>
                        </a:rPr>
                        <a:t>価格は時間帯ジャック価格表をご確認ください。</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2602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基本料金（</a:t>
                      </a:r>
                      <a:r>
                        <a:rPr kumimoji="1" lang="en-US" altLang="ja-JP" sz="900" b="0" i="0" kern="1200" dirty="0" err="1">
                          <a:solidFill>
                            <a:schemeClr val="bg1"/>
                          </a:solidFill>
                          <a:latin typeface="Meiryo"/>
                          <a:ea typeface="Meiryo"/>
                          <a:cs typeface="+mn-cs"/>
                        </a:rPr>
                        <a:t>vCPM</a:t>
                      </a:r>
                      <a:r>
                        <a:rPr kumimoji="1" lang="ja-JP" altLang="en-US" sz="900" b="0" i="0" kern="120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v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endParaRPr kumimoji="1" lang="en-US" altLang="ja-JP" sz="900" b="0" i="0" dirty="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7001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a:ea typeface="Meiryo"/>
                          <a:cs typeface="+mn-cs"/>
                        </a:rPr>
                        <a:t>想定</a:t>
                      </a:r>
                      <a:r>
                        <a:rPr kumimoji="1" lang="en-US" altLang="ja-JP" sz="900" b="0" i="0" kern="1200" dirty="0" err="1">
                          <a:solidFill>
                            <a:schemeClr val="bg1"/>
                          </a:solidFill>
                          <a:latin typeface="Meiryo"/>
                          <a:ea typeface="Meiryo"/>
                          <a:cs typeface="+mn-cs"/>
                        </a:rPr>
                        <a:t>vimps</a:t>
                      </a:r>
                      <a:r>
                        <a:rPr kumimoji="1" lang="ja-JP" altLang="en-US" sz="900" b="0" i="0" kern="1200">
                          <a:solidFill>
                            <a:schemeClr val="bg1"/>
                          </a:solidFill>
                          <a:latin typeface="Meiryo"/>
                          <a:ea typeface="Meiryo"/>
                          <a:cs typeface="+mn-cs"/>
                        </a:rPr>
                        <a:t>（</a:t>
                      </a:r>
                      <a:r>
                        <a:rPr kumimoji="1" lang="ja-JP" altLang="en-US" sz="90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8356064"/>
                  </a:ext>
                </a:extLst>
              </a:tr>
            </a:tbl>
          </a:graphicData>
        </a:graphic>
      </p:graphicFrame>
      <p:sp>
        <p:nvSpPr>
          <p:cNvPr id="11" name="円/楕円 49">
            <a:extLst>
              <a:ext uri="{FF2B5EF4-FFF2-40B4-BE49-F238E27FC236}">
                <a16:creationId xmlns:a16="http://schemas.microsoft.com/office/drawing/2014/main" id="{CBD3A5E9-6D3E-CD5C-FED2-EDDE338429F6}"/>
              </a:ext>
            </a:extLst>
          </p:cNvPr>
          <p:cNvSpPr>
            <a:spLocks noChangeAspect="1"/>
          </p:cNvSpPr>
          <p:nvPr/>
        </p:nvSpPr>
        <p:spPr>
          <a:xfrm>
            <a:off x="8272165" y="2289929"/>
            <a:ext cx="214409" cy="214409"/>
          </a:xfrm>
          <a:prstGeom prst="ellipse">
            <a:avLst/>
          </a:pr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 name="正方形/長方形 1">
            <a:extLst>
              <a:ext uri="{FF2B5EF4-FFF2-40B4-BE49-F238E27FC236}">
                <a16:creationId xmlns:a16="http://schemas.microsoft.com/office/drawing/2014/main" id="{AF15BCA4-D4ED-21CE-D4C4-2D4382713796}"/>
              </a:ext>
            </a:extLst>
          </p:cNvPr>
          <p:cNvSpPr/>
          <p:nvPr/>
        </p:nvSpPr>
        <p:spPr>
          <a:xfrm>
            <a:off x="398016" y="5569062"/>
            <a:ext cx="10423046" cy="338554"/>
          </a:xfrm>
          <a:prstGeom prst="rect">
            <a:avLst/>
          </a:prstGeom>
        </p:spPr>
        <p:txBody>
          <a:bodyPr wrap="non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rPr>
              <a:t>※</a:t>
            </a:r>
            <a:r>
              <a:rPr kumimoji="0" lang="ja-JP" altLang="en-US" sz="800" kern="0" noProof="0" dirty="0">
                <a:solidFill>
                  <a:srgbClr val="0D0D0D"/>
                </a:solidFill>
              </a:rPr>
              <a:t>時間帯ジャック商品は</a:t>
            </a:r>
            <a:r>
              <a:rPr kumimoji="0" lang="en-US" altLang="ja-JP" sz="800" kern="0" noProof="0" dirty="0">
                <a:solidFill>
                  <a:srgbClr val="0D0D0D"/>
                </a:solidFill>
              </a:rPr>
              <a:t>1</a:t>
            </a:r>
            <a:r>
              <a:rPr kumimoji="0" lang="ja-JP" altLang="en-US" sz="800" kern="0" noProof="0" dirty="0">
                <a:solidFill>
                  <a:srgbClr val="0D0D0D"/>
                </a:solidFill>
              </a:rPr>
              <a:t>日で最大</a:t>
            </a:r>
            <a:r>
              <a:rPr kumimoji="0" lang="en-US" altLang="ja-JP" sz="800" kern="0" noProof="0" dirty="0">
                <a:solidFill>
                  <a:srgbClr val="0D0D0D"/>
                </a:solidFill>
              </a:rPr>
              <a:t>3</a:t>
            </a:r>
            <a:r>
              <a:rPr kumimoji="0" lang="ja-JP" altLang="en-US" sz="800" kern="0" noProof="0" dirty="0">
                <a:solidFill>
                  <a:srgbClr val="0D0D0D"/>
                </a:solidFill>
              </a:rPr>
              <a:t>時間、</a:t>
            </a:r>
            <a:r>
              <a:rPr kumimoji="0" lang="en-US" altLang="ja-JP" sz="800" kern="0" noProof="0" dirty="0">
                <a:solidFill>
                  <a:srgbClr val="0D0D0D"/>
                </a:solidFill>
              </a:rPr>
              <a:t>1</a:t>
            </a:r>
            <a:r>
              <a:rPr kumimoji="0" lang="ja-JP" altLang="en-US" sz="800" kern="0" noProof="0" dirty="0">
                <a:solidFill>
                  <a:srgbClr val="0D0D0D"/>
                </a:solidFill>
              </a:rPr>
              <a:t>週間で最大</a:t>
            </a:r>
            <a:r>
              <a:rPr kumimoji="0" lang="en-US" altLang="ja-JP" sz="800" kern="0" noProof="0" dirty="0">
                <a:solidFill>
                  <a:srgbClr val="0D0D0D"/>
                </a:solidFill>
              </a:rPr>
              <a:t>10</a:t>
            </a:r>
            <a:r>
              <a:rPr kumimoji="0" lang="ja-JP" altLang="en-US" sz="800" kern="0" noProof="0" dirty="0">
                <a:solidFill>
                  <a:srgbClr val="0D0D0D"/>
                </a:solidFill>
              </a:rPr>
              <a:t>時間までの販売となります。</a:t>
            </a:r>
            <a:endParaRPr kumimoji="0" lang="en-US" altLang="ja-JP" sz="800" kern="0" noProof="0" dirty="0">
              <a:solidFill>
                <a:srgbClr val="0D0D0D"/>
              </a:solidFill>
            </a:endParaRPr>
          </a:p>
          <a:p>
            <a:pPr>
              <a:defRPr/>
            </a:pP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a:ln>
                  <a:noFill/>
                </a:ln>
                <a:solidFill>
                  <a:srgbClr val="0D0D0D"/>
                </a:solidFill>
                <a:effectLst/>
                <a:uLnTx/>
                <a:uFillTx/>
                <a:latin typeface="Meiryo"/>
                <a:ea typeface="Meiryo"/>
              </a:rPr>
              <a:t>SP</a:t>
            </a:r>
            <a:r>
              <a:rPr kumimoji="0" lang="ja-JP" altLang="ja-JP" sz="800" b="0" i="0" u="none" strike="noStrike" kern="0" cap="none" spc="0" normalizeH="0" baseline="0" noProof="0" dirty="0">
                <a:ln>
                  <a:noFill/>
                </a:ln>
                <a:solidFill>
                  <a:srgbClr val="0D0D0D"/>
                </a:solidFill>
                <a:effectLst/>
                <a:uLnTx/>
                <a:uFillTx/>
                <a:latin typeface="Meiryo"/>
                <a:ea typeface="Meiryo"/>
              </a:rPr>
              <a:t>はスマートフォン</a:t>
            </a:r>
            <a:r>
              <a:rPr kumimoji="0" lang="ja-JP" altLang="ja-JP" sz="800" kern="0" dirty="0">
                <a:solidFill>
                  <a:srgbClr val="0D0D0D"/>
                </a:solidFill>
                <a:latin typeface="Meiryo"/>
                <a:ea typeface="Meiryo"/>
              </a:rPr>
              <a:t>、</a:t>
            </a:r>
            <a:r>
              <a:rPr kumimoji="0" lang="en-US" altLang="ja-JP" sz="800" kern="0" dirty="0">
                <a:solidFill>
                  <a:srgbClr val="0D0D0D"/>
                </a:solidFill>
                <a:latin typeface="Meiryo"/>
                <a:ea typeface="Meiryo"/>
              </a:rPr>
              <a:t>PC</a:t>
            </a:r>
            <a:r>
              <a:rPr kumimoji="0" lang="ja-JP" altLang="ja-JP" sz="800" kern="0" dirty="0">
                <a:solidFill>
                  <a:srgbClr val="0D0D0D"/>
                </a:solidFill>
                <a:latin typeface="Meiryo"/>
                <a:ea typeface="Meiryo"/>
              </a:rPr>
              <a:t>はパソコン、</a:t>
            </a:r>
            <a:r>
              <a:rPr kumimoji="0" lang="en-US" altLang="ja-JP" sz="800" kern="0" dirty="0">
                <a:solidFill>
                  <a:srgbClr val="0D0D0D"/>
                </a:solidFill>
                <a:latin typeface="Meiryo"/>
                <a:ea typeface="Meiryo"/>
              </a:rPr>
              <a:t>MD</a:t>
            </a:r>
            <a:r>
              <a:rPr kumimoji="0" lang="ja-JP" altLang="ja-JP" sz="800" kern="0" dirty="0">
                <a:solidFill>
                  <a:srgbClr val="0D0D0D"/>
                </a:solidFill>
                <a:latin typeface="Meiryo"/>
                <a:ea typeface="Meiryo"/>
              </a:rPr>
              <a:t>はマルチデバイス</a:t>
            </a:r>
            <a:r>
              <a:rPr kumimoji="0" lang="ja-JP" altLang="ja-JP" sz="800" b="0" i="0" u="none" strike="noStrike" kern="0" cap="none" spc="0" normalizeH="0" baseline="0" noProof="0" dirty="0">
                <a:ln>
                  <a:noFill/>
                </a:ln>
                <a:solidFill>
                  <a:srgbClr val="0D0D0D"/>
                </a:solidFill>
                <a:effectLst/>
                <a:uLnTx/>
                <a:uFillTx/>
                <a:latin typeface="Meiryo"/>
                <a:ea typeface="Meiryo"/>
              </a:rPr>
              <a:t>の略称です。</a:t>
            </a:r>
            <a:r>
              <a:rPr kumimoji="0" lang="ja-JP" altLang="en-US" sz="800" b="0" i="0" u="none" strike="noStrike" kern="0" cap="none" spc="0" normalizeH="0" baseline="0" noProof="0" dirty="0">
                <a:ln>
                  <a:noFill/>
                </a:ln>
                <a:solidFill>
                  <a:srgbClr val="0D0D0D"/>
                </a:solidFill>
                <a:effectLst/>
                <a:uLnTx/>
                <a:uFillTx/>
                <a:latin typeface="Meiryo"/>
                <a:ea typeface="Meiryo"/>
              </a:rPr>
              <a:t>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vCPM</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kumimoji="0" lang="en-US" altLang="ja-JP" sz="800" b="0" i="0" u="none" strike="noStrike" kern="0" cap="none" spc="0" normalizeH="0" baseline="0" noProof="0" dirty="0">
                <a:ln>
                  <a:noFill/>
                </a:ln>
                <a:solidFill>
                  <a:srgbClr val="0D0D0D"/>
                </a:solidFill>
                <a:effectLst/>
                <a:uLnTx/>
                <a:uFillTx/>
                <a:latin typeface="Meiryo"/>
                <a:ea typeface="メイリオ"/>
              </a:rPr>
              <a:t>1,000</a:t>
            </a:r>
            <a:r>
              <a:rPr kumimoji="0"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vimps</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dirty="0">
              <a:ln>
                <a:noFill/>
              </a:ln>
              <a:solidFill>
                <a:srgbClr val="0D0D0D"/>
              </a:solidFill>
              <a:effectLst/>
              <a:uLnTx/>
              <a:uFillTx/>
              <a:latin typeface="Meiryo"/>
              <a:ea typeface="Meiryo"/>
            </a:endParaRPr>
          </a:p>
        </p:txBody>
      </p:sp>
    </p:spTree>
    <p:extLst>
      <p:ext uri="{BB962C8B-B14F-4D97-AF65-F5344CB8AC3E}">
        <p14:creationId xmlns:p14="http://schemas.microsoft.com/office/powerpoint/2010/main" val="2391380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3C6FC-CD5B-4CFC-16C2-065641CCC028}"/>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C66A912E-6A09-E544-112F-657596690D1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ED34E59-5E5B-C7A3-7A8E-75D5AAECBE7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FF3E3E4C-961F-926B-1168-07C77E8B0258}"/>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rPr>
              <a:t>商品一覧</a:t>
            </a:r>
          </a:p>
        </p:txBody>
      </p:sp>
      <p:sp>
        <p:nvSpPr>
          <p:cNvPr id="12" name="テキスト プレースホルダー 35">
            <a:extLst>
              <a:ext uri="{FF2B5EF4-FFF2-40B4-BE49-F238E27FC236}">
                <a16:creationId xmlns:a16="http://schemas.microsoft.com/office/drawing/2014/main" id="{6A32F1EA-23E3-86F8-4D07-10B8945A9994}"/>
              </a:ext>
            </a:extLst>
          </p:cNvPr>
          <p:cNvSpPr txBox="1">
            <a:spLocks noGrp="1"/>
          </p:cNvSpPr>
          <p:nvPr>
            <p:ph type="body" sz="quarter" idx="10"/>
          </p:nvPr>
        </p:nvSpPr>
        <p:spPr>
          <a:xfrm>
            <a:off x="3396343" y="183963"/>
            <a:ext cx="6270171" cy="510935"/>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ブランドパネル　</a:t>
            </a:r>
            <a:r>
              <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rPr>
              <a:t>SP</a:t>
            </a: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　トップカバー　</a:t>
            </a:r>
            <a:endPar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endParaRPr>
          </a:p>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時間帯ジャック　関東関西　年代指定</a:t>
            </a:r>
            <a:endParaRPr lang="en-US" altLang="ja-JP" sz="2000" dirty="0">
              <a:solidFill>
                <a:srgbClr val="000048"/>
              </a:solidFill>
              <a:latin typeface="Meiryo" panose="020B0604030504040204" pitchFamily="34" charset="-128"/>
              <a:ea typeface="Meiryo" panose="020B0604030504040204" pitchFamily="34" charset="-128"/>
            </a:endParaRPr>
          </a:p>
        </p:txBody>
      </p:sp>
      <p:graphicFrame>
        <p:nvGraphicFramePr>
          <p:cNvPr id="7" name="表 6">
            <a:extLst>
              <a:ext uri="{FF2B5EF4-FFF2-40B4-BE49-F238E27FC236}">
                <a16:creationId xmlns:a16="http://schemas.microsoft.com/office/drawing/2014/main" id="{596DD323-0AD4-8C8B-EA42-84E9D61EBCD5}"/>
              </a:ext>
            </a:extLst>
          </p:cNvPr>
          <p:cNvGraphicFramePr>
            <a:graphicFrameLocks noGrp="1"/>
          </p:cNvGraphicFramePr>
          <p:nvPr>
            <p:extLst>
              <p:ext uri="{D42A27DB-BD31-4B8C-83A1-F6EECF244321}">
                <p14:modId xmlns:p14="http://schemas.microsoft.com/office/powerpoint/2010/main" val="1320465912"/>
              </p:ext>
            </p:extLst>
          </p:nvPr>
        </p:nvGraphicFramePr>
        <p:xfrm>
          <a:off x="398016" y="839443"/>
          <a:ext cx="11483998" cy="4855884"/>
        </p:xfrm>
        <a:graphic>
          <a:graphicData uri="http://schemas.openxmlformats.org/drawingml/2006/table">
            <a:tbl>
              <a:tblPr firstCol="1" bandRow="1"/>
              <a:tblGrid>
                <a:gridCol w="2295300">
                  <a:extLst>
                    <a:ext uri="{9D8B030D-6E8A-4147-A177-3AD203B41FA5}">
                      <a16:colId xmlns:a16="http://schemas.microsoft.com/office/drawing/2014/main" val="792911817"/>
                    </a:ext>
                  </a:extLst>
                </a:gridCol>
                <a:gridCol w="472858">
                  <a:extLst>
                    <a:ext uri="{9D8B030D-6E8A-4147-A177-3AD203B41FA5}">
                      <a16:colId xmlns:a16="http://schemas.microsoft.com/office/drawing/2014/main" val="1525620392"/>
                    </a:ext>
                  </a:extLst>
                </a:gridCol>
                <a:gridCol w="1803502">
                  <a:extLst>
                    <a:ext uri="{9D8B030D-6E8A-4147-A177-3AD203B41FA5}">
                      <a16:colId xmlns:a16="http://schemas.microsoft.com/office/drawing/2014/main" val="3835180974"/>
                    </a:ext>
                  </a:extLst>
                </a:gridCol>
                <a:gridCol w="610311">
                  <a:extLst>
                    <a:ext uri="{9D8B030D-6E8A-4147-A177-3AD203B41FA5}">
                      <a16:colId xmlns:a16="http://schemas.microsoft.com/office/drawing/2014/main" val="707243277"/>
                    </a:ext>
                  </a:extLst>
                </a:gridCol>
                <a:gridCol w="1652413">
                  <a:extLst>
                    <a:ext uri="{9D8B030D-6E8A-4147-A177-3AD203B41FA5}">
                      <a16:colId xmlns:a16="http://schemas.microsoft.com/office/drawing/2014/main" val="3979026210"/>
                    </a:ext>
                  </a:extLst>
                </a:gridCol>
                <a:gridCol w="747686">
                  <a:extLst>
                    <a:ext uri="{9D8B030D-6E8A-4147-A177-3AD203B41FA5}">
                      <a16:colId xmlns:a16="http://schemas.microsoft.com/office/drawing/2014/main" val="902583804"/>
                    </a:ext>
                  </a:extLst>
                </a:gridCol>
                <a:gridCol w="1552398">
                  <a:extLst>
                    <a:ext uri="{9D8B030D-6E8A-4147-A177-3AD203B41FA5}">
                      <a16:colId xmlns:a16="http://schemas.microsoft.com/office/drawing/2014/main" val="360912566"/>
                    </a:ext>
                  </a:extLst>
                </a:gridCol>
                <a:gridCol w="662550">
                  <a:extLst>
                    <a:ext uri="{9D8B030D-6E8A-4147-A177-3AD203B41FA5}">
                      <a16:colId xmlns:a16="http://schemas.microsoft.com/office/drawing/2014/main" val="809779276"/>
                    </a:ext>
                  </a:extLst>
                </a:gridCol>
                <a:gridCol w="1686980">
                  <a:extLst>
                    <a:ext uri="{9D8B030D-6E8A-4147-A177-3AD203B41FA5}">
                      <a16:colId xmlns:a16="http://schemas.microsoft.com/office/drawing/2014/main" val="3568150992"/>
                    </a:ext>
                  </a:extLst>
                </a:gridCol>
              </a:tblGrid>
              <a:tr h="58233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　トップカバー</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　（時間帯ジャック</a:t>
                      </a:r>
                      <a:r>
                        <a:rPr lang="ja-JP" altLang="en-US" sz="800" b="1" i="0" u="none" strike="noStrike" dirty="0">
                          <a:solidFill>
                            <a:schemeClr val="bg1"/>
                          </a:solidFill>
                          <a:effectLst/>
                          <a:latin typeface="Meiryo" panose="020B0604030504040204" pitchFamily="34" charset="-128"/>
                          <a:ea typeface="Meiryo" panose="020B0604030504040204" pitchFamily="34" charset="-128"/>
                        </a:rPr>
                        <a:t>　</a:t>
                      </a:r>
                      <a:r>
                        <a:rPr lang="ja-JP" altLang="en-US" sz="800" b="1" i="0" u="none" strike="noStrike">
                          <a:solidFill>
                            <a:schemeClr val="bg1"/>
                          </a:solidFill>
                          <a:effectLst/>
                          <a:latin typeface="Meiryo" panose="020B0604030504040204" pitchFamily="34" charset="-128"/>
                          <a:ea typeface="Meiryo" panose="020B0604030504040204" pitchFamily="34" charset="-128"/>
                        </a:rPr>
                        <a:t>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　トップカバー　</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　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69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16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　トップカバー</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　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59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8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　トップカバー</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　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49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8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リリース種別</a:t>
                      </a:r>
                      <a:r>
                        <a:rPr kumimoji="1" lang="en-US" altLang="ja-JP" sz="900" b="0" i="0" kern="1200">
                          <a:solidFill>
                            <a:schemeClr val="bg1"/>
                          </a:solidFill>
                          <a:latin typeface="Meiryo"/>
                          <a:ea typeface="Meiryo"/>
                          <a:cs typeface="+mn-cs"/>
                        </a:rPr>
                        <a:t>/</a:t>
                      </a:r>
                      <a:r>
                        <a:rPr kumimoji="1" lang="ja-JP" altLang="en-US" sz="900" b="0" i="0" kern="1200">
                          <a:solidFill>
                            <a:schemeClr val="bg1"/>
                          </a:solidFill>
                          <a:latin typeface="Meiryo"/>
                          <a:ea typeface="Meiryo"/>
                          <a:cs typeface="+mn-cs"/>
                        </a:rPr>
                        <a:t>商品</a:t>
                      </a:r>
                      <a:r>
                        <a:rPr kumimoji="1" lang="en-US" altLang="ja-JP" sz="900" b="0" i="0" kern="1200">
                          <a:solidFill>
                            <a:schemeClr val="bg1"/>
                          </a:solidFill>
                          <a:latin typeface="Meiryo"/>
                          <a:ea typeface="Meiryo"/>
                          <a:cs typeface="+mn-cs"/>
                        </a:rPr>
                        <a:t>ID</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内容</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変更</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1000013208</a:t>
                      </a:r>
                      <a:endParaRPr lang="ja-JP" altLang="en-US" sz="900" b="0" i="0" u="none" strike="noStrike">
                        <a:solidFill>
                          <a:srgbClr val="FF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1000013159</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1000013173</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1000013210</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予約開始日</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2</a:t>
                      </a:r>
                      <a:r>
                        <a:rPr kumimoji="1" lang="ja-JP" altLang="en-US" sz="900" kern="120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5</a:t>
                      </a:r>
                      <a:r>
                        <a:rPr kumimoji="1" lang="ja-JP" altLang="en-US" sz="900" kern="120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木</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777446988"/>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 -</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r>
                        <a:rPr kumimoji="1" lang="en-US" altLang="ja-JP" sz="900" b="0" i="0" dirty="0">
                          <a:latin typeface="Meiryo" panose="020B0604030504040204" pitchFamily="34" charset="-128"/>
                          <a:ea typeface="Meiryo" panose="020B0604030504040204" pitchFamily="34" charset="-128"/>
                        </a:rPr>
                        <a:t>-</a:t>
                      </a:r>
                      <a:endParaRPr kumimoji="1" lang="ja-JP" altLang="en-US"/>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4229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広告タイプ</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メインメディアの形式</a:t>
                      </a:r>
                      <a:r>
                        <a:rPr kumimoji="1" lang="en-US" altLang="ja-JP" sz="900" b="0" i="0" kern="1200" dirty="0">
                          <a:solidFill>
                            <a:schemeClr val="bg1"/>
                          </a:solidFill>
                          <a:latin typeface="Meiryo"/>
                          <a:ea typeface="Meiryo"/>
                          <a:cs typeface="+mn-cs"/>
                        </a:rPr>
                        <a:t>/</a:t>
                      </a:r>
                    </a:p>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スマートフォン</a:t>
                      </a: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ブランドパネル トップカバー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p>
                    <a:p>
                      <a:pPr algn="ctr"/>
                      <a:r>
                        <a:rPr kumimoji="1" lang="ja-JP" altLang="en-US" sz="900" kern="1200">
                          <a:solidFill>
                            <a:srgbClr val="0D0D0D"/>
                          </a:solidFill>
                          <a:latin typeface="Meiryo"/>
                          <a:ea typeface="Meiryo"/>
                          <a:cs typeface="+mn-cs"/>
                        </a:rPr>
                        <a:t>ブランドパネル トップカバー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41777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a:ea typeface="Meiryo"/>
                          <a:cs typeface="+mn-cs"/>
                        </a:rPr>
                        <a:t>動画をフルスクリーンで再生する（</a:t>
                      </a:r>
                      <a:r>
                        <a:rPr kumimoji="1" lang="en" altLang="ja-JP" sz="900" kern="1200" dirty="0">
                          <a:solidFill>
                            <a:srgbClr val="0D0D0D"/>
                          </a:solidFill>
                          <a:latin typeface="Meiryo"/>
                          <a:ea typeface="Meiryo"/>
                          <a:cs typeface="+mn-cs"/>
                        </a:rPr>
                        <a:t>for view</a:t>
                      </a:r>
                      <a:r>
                        <a:rPr kumimoji="1" lang="ja-JP" altLang="en" sz="900" kern="1200" dirty="0">
                          <a:solidFill>
                            <a:srgbClr val="0D0D0D"/>
                          </a:solidFill>
                          <a:latin typeface="Meiryo"/>
                          <a:ea typeface="Meiryo"/>
                          <a:cs typeface="+mn-cs"/>
                        </a:rPr>
                        <a:t>）　</a:t>
                      </a:r>
                      <a:r>
                        <a:rPr kumimoji="1" lang="en" altLang="ja-JP" sz="900" kern="1200" dirty="0">
                          <a:solidFill>
                            <a:srgbClr val="0D0D0D"/>
                          </a:solidFill>
                          <a:latin typeface="Meiryo"/>
                          <a:ea typeface="Meiryo"/>
                          <a:cs typeface="+mn-cs"/>
                        </a:rPr>
                        <a:t>/</a:t>
                      </a:r>
                      <a:r>
                        <a:rPr kumimoji="1" lang="ja-JP" altLang="en" sz="900" kern="1200" dirty="0">
                          <a:solidFill>
                            <a:srgbClr val="0D0D0D"/>
                          </a:solidFill>
                          <a:latin typeface="Meiryo"/>
                          <a:ea typeface="Meiryo"/>
                          <a:cs typeface="+mn-cs"/>
                        </a:rPr>
                        <a:t>　</a:t>
                      </a:r>
                      <a:r>
                        <a:rPr kumimoji="1" lang="ja-JP" altLang="en-US" sz="900" kern="1200" dirty="0">
                          <a:solidFill>
                            <a:srgbClr val="0D0D0D"/>
                          </a:solidFill>
                          <a:latin typeface="Meiryo"/>
                          <a:ea typeface="Meiryo"/>
                          <a:cs typeface="+mn-cs"/>
                        </a:rPr>
                        <a:t>ランディングページを表示する（</a:t>
                      </a:r>
                      <a:r>
                        <a:rPr kumimoji="1" lang="en" altLang="ja-JP" sz="900" kern="1200" dirty="0">
                          <a:solidFill>
                            <a:srgbClr val="0D0D0D"/>
                          </a:solidFill>
                          <a:latin typeface="Meiryo"/>
                          <a:ea typeface="Meiryo"/>
                          <a:cs typeface="+mn-cs"/>
                        </a:rPr>
                        <a:t>for click</a:t>
                      </a:r>
                      <a:r>
                        <a:rPr kumimoji="1" lang="ja-JP" altLang="en" sz="900" kern="1200" dirty="0">
                          <a:solidFill>
                            <a:srgbClr val="0D0D0D"/>
                          </a:solidFill>
                          <a:latin typeface="Meiryo"/>
                          <a:ea typeface="Meiryo"/>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 sz="900" kern="1200" dirty="0">
                        <a:solidFill>
                          <a:srgbClr val="0D0D0D"/>
                        </a:solidFill>
                        <a:latin typeface="Meiryo"/>
                        <a:ea typeface="Meiryo"/>
                        <a:cs typeface="+mn-cs"/>
                      </a:endParaRP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99359456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スマートフォン（ウェブ</a:t>
                      </a:r>
                      <a:r>
                        <a:rPr kumimoji="1" lang="en-US" altLang="ja-JP" sz="900" b="0" i="0" kern="1200" dirty="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アプリ）</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Yahoo! JAPAN</a:t>
                      </a:r>
                      <a:r>
                        <a:rPr kumimoji="1" lang="ja-JP" altLang="en-US" sz="900" b="0" i="0" kern="1200" dirty="0">
                          <a:solidFill>
                            <a:srgbClr val="0D0D0D"/>
                          </a:solidFill>
                          <a:latin typeface="Meiryo"/>
                          <a:ea typeface="Meiryo"/>
                          <a:cs typeface="+mn-cs"/>
                        </a:rPr>
                        <a:t>　トップページ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dirty="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および　</a:t>
                      </a: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アプリのファーストビュー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b="0" i="0" kern="120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marL="0" marR="0" lvl="0" indent="0" algn="ctr" rtl="0" eaLnBrk="1" fontAlgn="auto" latinLnBrk="0" hangingPunct="1">
                        <a:lnSpc>
                          <a:spcPct val="100000"/>
                        </a:lnSpc>
                        <a:spcBef>
                          <a:spcPts val="0"/>
                        </a:spcBef>
                        <a:spcAft>
                          <a:spcPts val="0"/>
                        </a:spcAft>
                        <a:buClrTx/>
                        <a:buSzTx/>
                        <a:buFontTx/>
                        <a:buNone/>
                      </a:pP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日（</a:t>
                      </a: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時間単位）</a:t>
                      </a: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a:solidFill>
                            <a:srgbClr val="0D0D0D"/>
                          </a:solidFill>
                          <a:latin typeface="Meiryo"/>
                          <a:ea typeface="Meiryo"/>
                        </a:rPr>
                        <a:t>時間帯ジャック購入型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rowSpan="2"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a:ea typeface="Meiryo"/>
                          <a:cs typeface="+mn-cs"/>
                        </a:rPr>
                        <a:t>価格は時間帯ジャック価格表をご確認ください。</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srgbClr val="0D0D0D"/>
                        </a:solidFill>
                        <a:effectLst/>
                        <a:uLnTx/>
                        <a:uFillTx/>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tc>
                <a:extLst>
                  <a:ext uri="{0D108BD9-81ED-4DB2-BD59-A6C34878D82A}">
                    <a16:rowId xmlns:a16="http://schemas.microsoft.com/office/drawing/2014/main" val="3381913646"/>
                  </a:ext>
                </a:extLst>
              </a:tr>
              <a:tr h="2602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基本料金（</a:t>
                      </a:r>
                      <a:r>
                        <a:rPr kumimoji="1" lang="en-US" altLang="ja-JP" sz="900" b="0" i="0" kern="1200" dirty="0" err="1">
                          <a:solidFill>
                            <a:schemeClr val="bg1"/>
                          </a:solidFill>
                          <a:latin typeface="Meiryo"/>
                          <a:ea typeface="Meiryo"/>
                          <a:cs typeface="+mn-cs"/>
                        </a:rPr>
                        <a:t>vCPM</a:t>
                      </a:r>
                      <a:r>
                        <a:rPr kumimoji="1" lang="ja-JP" altLang="en-US" sz="900" b="0" i="0" kern="120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v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endParaRPr kumimoji="1" lang="en-US" altLang="ja-JP" sz="900" b="0" i="0" dirty="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4462905"/>
                  </a:ext>
                </a:extLst>
              </a:tr>
              <a:tr h="27001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a:ea typeface="Meiryo"/>
                          <a:cs typeface="+mn-cs"/>
                        </a:rPr>
                        <a:t>想定</a:t>
                      </a:r>
                      <a:r>
                        <a:rPr kumimoji="1" lang="en-US" altLang="ja-JP" sz="900" b="0" i="0" kern="1200" dirty="0" err="1">
                          <a:solidFill>
                            <a:schemeClr val="bg1"/>
                          </a:solidFill>
                          <a:latin typeface="Meiryo"/>
                          <a:ea typeface="Meiryo"/>
                          <a:cs typeface="+mn-cs"/>
                        </a:rPr>
                        <a:t>vimps</a:t>
                      </a:r>
                      <a:r>
                        <a:rPr kumimoji="1" lang="ja-JP" altLang="en-US" sz="900" b="0" i="0" kern="1200">
                          <a:solidFill>
                            <a:schemeClr val="bg1"/>
                          </a:solidFill>
                          <a:latin typeface="Meiryo"/>
                          <a:ea typeface="Meiryo"/>
                          <a:cs typeface="+mn-cs"/>
                        </a:rPr>
                        <a:t>（</a:t>
                      </a:r>
                      <a:r>
                        <a:rPr kumimoji="1" lang="ja-JP" altLang="en-US" sz="90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88356064"/>
                  </a:ext>
                </a:extLst>
              </a:tr>
            </a:tbl>
          </a:graphicData>
        </a:graphic>
      </p:graphicFrame>
      <p:sp>
        <p:nvSpPr>
          <p:cNvPr id="11" name="円/楕円 49">
            <a:extLst>
              <a:ext uri="{FF2B5EF4-FFF2-40B4-BE49-F238E27FC236}">
                <a16:creationId xmlns:a16="http://schemas.microsoft.com/office/drawing/2014/main" id="{84732454-F9BB-8C7C-D729-7B7B2D447E42}"/>
              </a:ext>
            </a:extLst>
          </p:cNvPr>
          <p:cNvSpPr>
            <a:spLocks noChangeAspect="1"/>
          </p:cNvSpPr>
          <p:nvPr/>
        </p:nvSpPr>
        <p:spPr>
          <a:xfrm>
            <a:off x="8449586" y="2508293"/>
            <a:ext cx="214409" cy="214409"/>
          </a:xfrm>
          <a:prstGeom prst="ellipse">
            <a:avLst/>
          </a:pr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 name="正方形/長方形 1">
            <a:extLst>
              <a:ext uri="{FF2B5EF4-FFF2-40B4-BE49-F238E27FC236}">
                <a16:creationId xmlns:a16="http://schemas.microsoft.com/office/drawing/2014/main" id="{618DB0E9-157B-F725-50BE-42456E88CDFB}"/>
              </a:ext>
            </a:extLst>
          </p:cNvPr>
          <p:cNvSpPr/>
          <p:nvPr/>
        </p:nvSpPr>
        <p:spPr>
          <a:xfrm>
            <a:off x="398016" y="5786558"/>
            <a:ext cx="10423046" cy="338554"/>
          </a:xfrm>
          <a:prstGeom prst="rect">
            <a:avLst/>
          </a:prstGeom>
        </p:spPr>
        <p:txBody>
          <a:bodyPr wrap="non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rPr>
              <a:t>※</a:t>
            </a:r>
            <a:r>
              <a:rPr kumimoji="0" lang="ja-JP" altLang="en-US" sz="800" kern="0" noProof="0" dirty="0">
                <a:solidFill>
                  <a:srgbClr val="0D0D0D"/>
                </a:solidFill>
              </a:rPr>
              <a:t>時間帯ジャック商品は</a:t>
            </a:r>
            <a:r>
              <a:rPr kumimoji="0" lang="en-US" altLang="ja-JP" sz="800" kern="0" noProof="0" dirty="0">
                <a:solidFill>
                  <a:srgbClr val="0D0D0D"/>
                </a:solidFill>
              </a:rPr>
              <a:t>1</a:t>
            </a:r>
            <a:r>
              <a:rPr kumimoji="0" lang="ja-JP" altLang="en-US" sz="800" kern="0" noProof="0" dirty="0">
                <a:solidFill>
                  <a:srgbClr val="0D0D0D"/>
                </a:solidFill>
              </a:rPr>
              <a:t>日で最大</a:t>
            </a:r>
            <a:r>
              <a:rPr kumimoji="0" lang="en-US" altLang="ja-JP" sz="800" kern="0" noProof="0" dirty="0">
                <a:solidFill>
                  <a:srgbClr val="0D0D0D"/>
                </a:solidFill>
              </a:rPr>
              <a:t>3</a:t>
            </a:r>
            <a:r>
              <a:rPr kumimoji="0" lang="ja-JP" altLang="en-US" sz="800" kern="0" noProof="0" dirty="0">
                <a:solidFill>
                  <a:srgbClr val="0D0D0D"/>
                </a:solidFill>
              </a:rPr>
              <a:t>時間、</a:t>
            </a:r>
            <a:r>
              <a:rPr kumimoji="0" lang="en-US" altLang="ja-JP" sz="800" kern="0" noProof="0" dirty="0">
                <a:solidFill>
                  <a:srgbClr val="0D0D0D"/>
                </a:solidFill>
              </a:rPr>
              <a:t>1</a:t>
            </a:r>
            <a:r>
              <a:rPr kumimoji="0" lang="ja-JP" altLang="en-US" sz="800" kern="0" noProof="0" dirty="0">
                <a:solidFill>
                  <a:srgbClr val="0D0D0D"/>
                </a:solidFill>
              </a:rPr>
              <a:t>週間で最大</a:t>
            </a:r>
            <a:r>
              <a:rPr kumimoji="0" lang="en-US" altLang="ja-JP" sz="800" kern="0" noProof="0" dirty="0">
                <a:solidFill>
                  <a:srgbClr val="0D0D0D"/>
                </a:solidFill>
              </a:rPr>
              <a:t>10</a:t>
            </a:r>
            <a:r>
              <a:rPr kumimoji="0" lang="ja-JP" altLang="en-US" sz="800" kern="0" noProof="0" dirty="0">
                <a:solidFill>
                  <a:srgbClr val="0D0D0D"/>
                </a:solidFill>
              </a:rPr>
              <a:t>時間までの販売となります。</a:t>
            </a:r>
            <a:endParaRPr kumimoji="0" lang="en-US" altLang="ja-JP" sz="800" kern="0" noProof="0" dirty="0">
              <a:solidFill>
                <a:srgbClr val="0D0D0D"/>
              </a:solidFill>
            </a:endParaRPr>
          </a:p>
          <a:p>
            <a:pPr>
              <a:defRPr/>
            </a:pP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a:ln>
                  <a:noFill/>
                </a:ln>
                <a:solidFill>
                  <a:srgbClr val="0D0D0D"/>
                </a:solidFill>
                <a:effectLst/>
                <a:uLnTx/>
                <a:uFillTx/>
                <a:latin typeface="Meiryo"/>
                <a:ea typeface="Meiryo"/>
              </a:rPr>
              <a:t>SP</a:t>
            </a:r>
            <a:r>
              <a:rPr kumimoji="0" lang="ja-JP" altLang="ja-JP" sz="800" b="0" i="0" u="none" strike="noStrike" kern="0" cap="none" spc="0" normalizeH="0" baseline="0" noProof="0" dirty="0">
                <a:ln>
                  <a:noFill/>
                </a:ln>
                <a:solidFill>
                  <a:srgbClr val="0D0D0D"/>
                </a:solidFill>
                <a:effectLst/>
                <a:uLnTx/>
                <a:uFillTx/>
                <a:latin typeface="Meiryo"/>
                <a:ea typeface="Meiryo"/>
              </a:rPr>
              <a:t>はスマートフォン</a:t>
            </a:r>
            <a:r>
              <a:rPr kumimoji="0" lang="ja-JP" altLang="ja-JP" sz="800" kern="0" dirty="0">
                <a:solidFill>
                  <a:srgbClr val="0D0D0D"/>
                </a:solidFill>
                <a:latin typeface="Meiryo"/>
                <a:ea typeface="Meiryo"/>
              </a:rPr>
              <a:t>、</a:t>
            </a:r>
            <a:r>
              <a:rPr kumimoji="0" lang="en-US" altLang="ja-JP" sz="800" kern="0" dirty="0">
                <a:solidFill>
                  <a:srgbClr val="0D0D0D"/>
                </a:solidFill>
                <a:latin typeface="Meiryo"/>
                <a:ea typeface="Meiryo"/>
              </a:rPr>
              <a:t>PC</a:t>
            </a:r>
            <a:r>
              <a:rPr kumimoji="0" lang="ja-JP" altLang="ja-JP" sz="800" kern="0" dirty="0">
                <a:solidFill>
                  <a:srgbClr val="0D0D0D"/>
                </a:solidFill>
                <a:latin typeface="Meiryo"/>
                <a:ea typeface="Meiryo"/>
              </a:rPr>
              <a:t>はパソコン、</a:t>
            </a:r>
            <a:r>
              <a:rPr kumimoji="0" lang="en-US" altLang="ja-JP" sz="800" kern="0" dirty="0">
                <a:solidFill>
                  <a:srgbClr val="0D0D0D"/>
                </a:solidFill>
                <a:latin typeface="Meiryo"/>
                <a:ea typeface="Meiryo"/>
              </a:rPr>
              <a:t>MD</a:t>
            </a:r>
            <a:r>
              <a:rPr kumimoji="0" lang="ja-JP" altLang="ja-JP" sz="800" kern="0" dirty="0">
                <a:solidFill>
                  <a:srgbClr val="0D0D0D"/>
                </a:solidFill>
                <a:latin typeface="Meiryo"/>
                <a:ea typeface="Meiryo"/>
              </a:rPr>
              <a:t>はマルチデバイス</a:t>
            </a:r>
            <a:r>
              <a:rPr kumimoji="0" lang="ja-JP" altLang="ja-JP" sz="800" b="0" i="0" u="none" strike="noStrike" kern="0" cap="none" spc="0" normalizeH="0" baseline="0" noProof="0" dirty="0">
                <a:ln>
                  <a:noFill/>
                </a:ln>
                <a:solidFill>
                  <a:srgbClr val="0D0D0D"/>
                </a:solidFill>
                <a:effectLst/>
                <a:uLnTx/>
                <a:uFillTx/>
                <a:latin typeface="Meiryo"/>
                <a:ea typeface="Meiryo"/>
              </a:rPr>
              <a:t>の略称です。</a:t>
            </a:r>
            <a:r>
              <a:rPr kumimoji="0" lang="ja-JP" altLang="en-US" sz="800" b="0" i="0" u="none" strike="noStrike" kern="0" cap="none" spc="0" normalizeH="0" baseline="0" noProof="0" dirty="0">
                <a:ln>
                  <a:noFill/>
                </a:ln>
                <a:solidFill>
                  <a:srgbClr val="0D0D0D"/>
                </a:solidFill>
                <a:effectLst/>
                <a:uLnTx/>
                <a:uFillTx/>
                <a:latin typeface="Meiryo"/>
                <a:ea typeface="Meiryo"/>
              </a:rPr>
              <a:t>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vCPM</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kumimoji="0" lang="en-US" altLang="ja-JP" sz="800" b="0" i="0" u="none" strike="noStrike" kern="0" cap="none" spc="0" normalizeH="0" baseline="0" noProof="0" dirty="0">
                <a:ln>
                  <a:noFill/>
                </a:ln>
                <a:solidFill>
                  <a:srgbClr val="0D0D0D"/>
                </a:solidFill>
                <a:effectLst/>
                <a:uLnTx/>
                <a:uFillTx/>
                <a:latin typeface="Meiryo"/>
                <a:ea typeface="メイリオ"/>
              </a:rPr>
              <a:t>1,000</a:t>
            </a:r>
            <a:r>
              <a:rPr kumimoji="0"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vimps</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dirty="0">
              <a:ln>
                <a:noFill/>
              </a:ln>
              <a:solidFill>
                <a:srgbClr val="0D0D0D"/>
              </a:solidFill>
              <a:effectLst/>
              <a:uLnTx/>
              <a:uFillTx/>
              <a:latin typeface="Meiryo"/>
              <a:ea typeface="Meiryo"/>
            </a:endParaRPr>
          </a:p>
        </p:txBody>
      </p:sp>
    </p:spTree>
    <p:extLst>
      <p:ext uri="{BB962C8B-B14F-4D97-AF65-F5344CB8AC3E}">
        <p14:creationId xmlns:p14="http://schemas.microsoft.com/office/powerpoint/2010/main" val="2041337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AF82CB53-492A-FC36-1BFC-E33F35801796}"/>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17CCE842-1A5A-26B4-6E5E-DF095FC1FB5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8F9975CF-61D2-EDBF-7C79-F6BABA2687AF}"/>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5AD14280-6859-7249-4030-9854D7FA0E3A}"/>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9ABC227E-5386-C312-2B39-A5370DFB8564}"/>
              </a:ext>
            </a:extLst>
          </p:cNvPr>
          <p:cNvGraphicFramePr>
            <a:graphicFrameLocks noGrp="1"/>
          </p:cNvGraphicFramePr>
          <p:nvPr>
            <p:extLst>
              <p:ext uri="{D42A27DB-BD31-4B8C-83A1-F6EECF244321}">
                <p14:modId xmlns:p14="http://schemas.microsoft.com/office/powerpoint/2010/main" val="2714137229"/>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dirty="0">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612,000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dirty="0">
                          <a:effectLst/>
                          <a:latin typeface="Meiryo" panose="020B0604030504040204" pitchFamily="34" charset="-128"/>
                          <a:ea typeface="Meiryo" panose="020B0604030504040204" pitchFamily="34" charset="-128"/>
                        </a:rPr>
                        <a:t>748,000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450,000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¥1,680,000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¥3,960,000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¥3,600,000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2,160,000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¥3,120,000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¥2,880,000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8CB1E9D6-5774-E636-0675-2EFC68C143E4}"/>
              </a:ext>
            </a:extLst>
          </p:cNvPr>
          <p:cNvGraphicFramePr>
            <a:graphicFrameLocks noGrp="1"/>
          </p:cNvGraphicFramePr>
          <p:nvPr>
            <p:extLst>
              <p:ext uri="{D42A27DB-BD31-4B8C-83A1-F6EECF244321}">
                <p14:modId xmlns:p14="http://schemas.microsoft.com/office/powerpoint/2010/main" val="1548296642"/>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¥3,360,000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¥3,480,000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2,070,000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¥3,960,000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¥4,080,000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2,430,000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mj-ea"/>
                          <a:ea typeface="+mj-ea"/>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mj-ea"/>
                          <a:ea typeface="+mj-ea"/>
                        </a:rPr>
                        <a:t>¥4,440,000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2,610,000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3,190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681E1570-5BB3-1F12-C621-61C9A4A63F73}"/>
              </a:ext>
            </a:extLst>
          </p:cNvPr>
          <p:cNvSpPr>
            <a:spLocks noGrp="1"/>
          </p:cNvSpPr>
          <p:nvPr>
            <p:ph type="body" sz="quarter" idx="10"/>
          </p:nvPr>
        </p:nvSpPr>
        <p:spPr>
          <a:xfrm>
            <a:off x="3750595" y="255928"/>
            <a:ext cx="5242934"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トップカバー　</a:t>
            </a:r>
            <a:endParaRPr lang="en-US" altLang="ja-JP" dirty="0">
              <a:cs typeface="Segoe UI" panose="020B0502040204020203" pitchFamily="34" charset="0"/>
            </a:endParaRPr>
          </a:p>
          <a:p>
            <a:r>
              <a:rPr kumimoji="1" lang="ja-JP" altLang="en-US" sz="2000" b="1" i="0" dirty="0">
                <a:latin typeface="Meiryo" panose="020B0604030504040204" pitchFamily="34" charset="-128"/>
                <a:ea typeface="Meiryo" panose="020B0604030504040204" pitchFamily="34" charset="-128"/>
              </a:rPr>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a:t>
            </a:r>
            <a:r>
              <a:rPr kumimoji="1" lang="en-US" altLang="ja-JP" sz="2000" b="1" i="0" dirty="0">
                <a:latin typeface="Meiryo" panose="020B0604030504040204" pitchFamily="34" charset="-128"/>
                <a:ea typeface="Meiryo" panose="020B0604030504040204" pitchFamily="34" charset="-128"/>
              </a:rPr>
              <a:t>69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2131862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688E9-2081-E1EC-1E85-7EE6376CB5EF}"/>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1CB39BBF-4770-44C7-A8EE-63E72B165487}"/>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AA3F8EE0-4F92-97E2-DB31-F1D47AFBF7A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5E602559-9BE9-B8C0-3FBC-5170EB55F089}"/>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E98BD90B-BEB6-2469-510A-550602EF78DE}"/>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D6A33486-764B-B62E-9215-1286F473AA1A}"/>
              </a:ext>
            </a:extLst>
          </p:cNvPr>
          <p:cNvGraphicFramePr>
            <a:graphicFrameLocks noGrp="1"/>
          </p:cNvGraphicFramePr>
          <p:nvPr>
            <p:extLst>
              <p:ext uri="{D42A27DB-BD31-4B8C-83A1-F6EECF244321}">
                <p14:modId xmlns:p14="http://schemas.microsoft.com/office/powerpoint/2010/main" val="2554242525"/>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dirty="0">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540,000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405,000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297,000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363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¥1,440,000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855,000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1,045</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¥3,120,000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1,440,000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1,760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E5E39A1A-B7C2-71BD-0FBF-72E921777366}"/>
              </a:ext>
            </a:extLst>
          </p:cNvPr>
          <p:cNvGraphicFramePr>
            <a:graphicFrameLocks noGrp="1"/>
          </p:cNvGraphicFramePr>
          <p:nvPr>
            <p:extLst>
              <p:ext uri="{D42A27DB-BD31-4B8C-83A1-F6EECF244321}">
                <p14:modId xmlns:p14="http://schemas.microsoft.com/office/powerpoint/2010/main" val="2972738042"/>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¥2,880,000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¥3,480,000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2,070,000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¥3,960,000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dirty="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CC8A54BB-E3D5-A4B6-62A3-5562029930AB}"/>
              </a:ext>
            </a:extLst>
          </p:cNvPr>
          <p:cNvSpPr>
            <a:spLocks noGrp="1"/>
          </p:cNvSpPr>
          <p:nvPr>
            <p:ph type="body" sz="quarter" idx="10"/>
          </p:nvPr>
        </p:nvSpPr>
        <p:spPr>
          <a:xfrm>
            <a:off x="3750595" y="255928"/>
            <a:ext cx="5242934" cy="335028"/>
          </a:xfrm>
        </p:spPr>
        <p:txBody>
          <a:bodyPr/>
          <a:lstStyle/>
          <a:p>
            <a:r>
              <a:rPr lang="ja-JP" altLang="en-US">
                <a:cs typeface="Segoe UI" panose="020B0502040204020203" pitchFamily="34" charset="0"/>
              </a:rPr>
              <a:t>ブランドパネル　</a:t>
            </a:r>
            <a:r>
              <a:rPr lang="en-US" altLang="ja-JP" dirty="0">
                <a:cs typeface="Segoe UI" panose="020B0502040204020203" pitchFamily="34" charset="0"/>
              </a:rPr>
              <a:t>SP</a:t>
            </a:r>
            <a:r>
              <a:rPr lang="ja-JP" altLang="en-US">
                <a:cs typeface="Segoe UI" panose="020B0502040204020203" pitchFamily="34" charset="0"/>
              </a:rPr>
              <a:t>　トップカバー　</a:t>
            </a:r>
            <a:endParaRPr lang="en-US" altLang="ja-JP" dirty="0">
              <a:cs typeface="Segoe UI" panose="020B0502040204020203" pitchFamily="34" charset="0"/>
            </a:endParaRPr>
          </a:p>
          <a:p>
            <a:r>
              <a:rPr lang="ja-JP" altLang="en-US"/>
              <a:t>関東</a:t>
            </a:r>
            <a:r>
              <a:rPr kumimoji="1" lang="en-US" altLang="ja-JP" sz="2000" b="1" i="0" dirty="0">
                <a:latin typeface="Meiryo" panose="020B0604030504040204" pitchFamily="34" charset="-128"/>
                <a:ea typeface="Meiryo" panose="020B0604030504040204" pitchFamily="34" charset="-128"/>
              </a:rPr>
              <a:t>1</a:t>
            </a:r>
            <a:r>
              <a:rPr lang="ja-JP" altLang="en-US"/>
              <a:t>都</a:t>
            </a:r>
            <a:r>
              <a:rPr lang="en-US" altLang="ja-JP" dirty="0"/>
              <a:t>6</a:t>
            </a:r>
            <a:r>
              <a:rPr lang="ja-JP" altLang="en-US"/>
              <a:t>県（</a:t>
            </a:r>
            <a:r>
              <a:rPr lang="en-US" altLang="ja-JP" dirty="0"/>
              <a:t>5</a:t>
            </a:r>
            <a:r>
              <a:rPr kumimoji="1" lang="en-US" altLang="ja-JP" sz="2000" b="1" i="0" dirty="0">
                <a:latin typeface="Meiryo" panose="020B0604030504040204" pitchFamily="34" charset="-128"/>
                <a:ea typeface="Meiryo" panose="020B0604030504040204" pitchFamily="34" charset="-128"/>
              </a:rPr>
              <a:t>9</a:t>
            </a:r>
            <a:r>
              <a:rPr kumimoji="1" lang="ja-JP" altLang="en-US" sz="2000" b="1" i="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310552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A943A-4627-F48F-B122-AFE6B3D2EFBA}"/>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269659A8-811C-E3B5-2B61-69F49F5684AB}"/>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C171A288-D47A-8AA0-527B-9F62A203537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74CF2727-C56A-8526-F60D-05EF7FDC04D0}"/>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D8F97721-6B8B-4E41-6EB5-634E17CE7FDC}"/>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CAE423A1-FC25-AB06-7F0D-32FE0CF79246}"/>
              </a:ext>
            </a:extLst>
          </p:cNvPr>
          <p:cNvGraphicFramePr>
            <a:graphicFrameLocks noGrp="1"/>
          </p:cNvGraphicFramePr>
          <p:nvPr>
            <p:extLst>
              <p:ext uri="{D42A27DB-BD31-4B8C-83A1-F6EECF244321}">
                <p14:modId xmlns:p14="http://schemas.microsoft.com/office/powerpoint/2010/main" val="3315944517"/>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684,000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836,000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378,000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279,000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207,000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567,000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693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¥2,280,000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1,260,000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1,540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¥2,040,000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1,170,000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¥1,680,000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¥1,680,000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003FC7AF-DF26-7C9B-60D4-9AC5A70B600B}"/>
              </a:ext>
            </a:extLst>
          </p:cNvPr>
          <p:cNvGraphicFramePr>
            <a:graphicFrameLocks noGrp="1"/>
          </p:cNvGraphicFramePr>
          <p:nvPr>
            <p:extLst>
              <p:ext uri="{D42A27DB-BD31-4B8C-83A1-F6EECF244321}">
                <p14:modId xmlns:p14="http://schemas.microsoft.com/office/powerpoint/2010/main" val="287730672"/>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¥1,680,000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¥2,040,000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1,170,000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¥2,280,000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1,260,000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1,540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899ABB04-EE65-D3DD-B5F7-CF534F9824B7}"/>
              </a:ext>
            </a:extLst>
          </p:cNvPr>
          <p:cNvSpPr>
            <a:spLocks noGrp="1"/>
          </p:cNvSpPr>
          <p:nvPr>
            <p:ph type="body" sz="quarter" idx="10"/>
          </p:nvPr>
        </p:nvSpPr>
        <p:spPr>
          <a:xfrm>
            <a:off x="3750595" y="255928"/>
            <a:ext cx="5242934"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トップカバー　</a:t>
            </a:r>
            <a:endParaRPr lang="en-US" altLang="ja-JP" dirty="0">
              <a:cs typeface="Segoe UI" panose="020B0502040204020203" pitchFamily="34" charset="0"/>
            </a:endParaRP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a:t>
            </a:r>
            <a:r>
              <a:rPr lang="en-US" altLang="ja-JP" dirty="0"/>
              <a:t>4</a:t>
            </a:r>
            <a:r>
              <a:rPr kumimoji="1" lang="en-US" altLang="ja-JP" sz="2000" b="1" i="0" dirty="0">
                <a:latin typeface="Meiryo" panose="020B0604030504040204" pitchFamily="34" charset="-128"/>
                <a:ea typeface="Meiryo" panose="020B0604030504040204" pitchFamily="34" charset="-128"/>
              </a:rPr>
              <a:t>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1935159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DF4F3F0-E8BD-8F2D-CCD2-D48FEAC059CC}"/>
              </a:ext>
            </a:extLst>
          </p:cNvPr>
          <p:cNvSpPr>
            <a:spLocks noGrp="1"/>
          </p:cNvSpPr>
          <p:nvPr>
            <p:ph type="body" sz="quarter" idx="14"/>
          </p:nvPr>
        </p:nvSpPr>
        <p:spPr/>
        <p:txBody>
          <a:bodyPr>
            <a:normAutofit fontScale="92500" lnSpcReduction="10000"/>
          </a:bodyPr>
          <a:lstStyle/>
          <a:p>
            <a:r>
              <a:rPr lang="ja-JP" altLang="en-US" dirty="0"/>
              <a:t>概要</a:t>
            </a:r>
          </a:p>
        </p:txBody>
      </p:sp>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p:txBody>
          <a:bodyPr>
            <a:normAutofit fontScale="92500" lnSpcReduction="10000"/>
          </a:bodyPr>
          <a:lstStyle/>
          <a:p>
            <a:pPr marL="0" indent="0">
              <a:buNone/>
            </a:pPr>
            <a:r>
              <a:rPr lang="ja-JP" altLang="en-US" dirty="0">
                <a:latin typeface="+mn-ea"/>
              </a:rPr>
              <a:t>商品スペック</a:t>
            </a:r>
            <a:endParaRPr lang="ja-JP" altLang="en-US" sz="1800" b="1" dirty="0">
              <a:latin typeface="+mn-ea"/>
              <a:ea typeface="+mn-ea"/>
            </a:endParaRPr>
          </a:p>
        </p:txBody>
      </p:sp>
      <p:sp>
        <p:nvSpPr>
          <p:cNvPr id="6" name="テキスト プレースホルダー 5">
            <a:extLst>
              <a:ext uri="{FF2B5EF4-FFF2-40B4-BE49-F238E27FC236}">
                <a16:creationId xmlns:a16="http://schemas.microsoft.com/office/drawing/2014/main" id="{E322A4E3-DB40-AE4A-8884-EBA77A363506}"/>
              </a:ext>
            </a:extLst>
          </p:cNvPr>
          <p:cNvSpPr>
            <a:spLocks noGrp="1"/>
          </p:cNvSpPr>
          <p:nvPr>
            <p:ph type="body" sz="quarter" idx="16"/>
          </p:nvPr>
        </p:nvSpPr>
        <p:spPr/>
        <p:txBody>
          <a:bodyPr>
            <a:normAutofit fontScale="92500" lnSpcReduction="10000"/>
          </a:bodyPr>
          <a:lstStyle/>
          <a:p>
            <a:r>
              <a:rPr lang="ja-JP" altLang="en-US" dirty="0"/>
              <a:t>その他・注意事項</a:t>
            </a:r>
          </a:p>
        </p:txBody>
      </p:sp>
    </p:spTree>
    <p:extLst>
      <p:ext uri="{BB962C8B-B14F-4D97-AF65-F5344CB8AC3E}">
        <p14:creationId xmlns:p14="http://schemas.microsoft.com/office/powerpoint/2010/main" val="4224439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FE655-F15A-0CB0-47FB-E87553E689F5}"/>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8A987D93-A80A-C52D-5F50-69EFCC71B084}"/>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7918A12D-670F-AAC8-EDE9-FF0EE3B1B695}"/>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FD8A82DF-0E6E-ABDE-9491-42725A56264C}"/>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A6CCA879-A522-A718-B6DC-5B62B65798F7}"/>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2CDE5A41-2FEB-AEB5-0F7B-8CA809147899}"/>
              </a:ext>
            </a:extLst>
          </p:cNvPr>
          <p:cNvGraphicFramePr>
            <a:graphicFrameLocks noGrp="1"/>
          </p:cNvGraphicFramePr>
          <p:nvPr>
            <p:extLst>
              <p:ext uri="{D42A27DB-BD31-4B8C-83A1-F6EECF244321}">
                <p14:modId xmlns:p14="http://schemas.microsoft.com/office/powerpoint/2010/main" val="2258148248"/>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882,000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1,078,000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522,000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638,000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1,485,000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1,815,000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C9DC0356-F5D7-518F-1831-7C627147CC22}"/>
              </a:ext>
            </a:extLst>
          </p:cNvPr>
          <p:cNvGraphicFramePr>
            <a:graphicFrameLocks noGrp="1"/>
          </p:cNvGraphicFramePr>
          <p:nvPr>
            <p:extLst>
              <p:ext uri="{D42A27DB-BD31-4B8C-83A1-F6EECF244321}">
                <p14:modId xmlns:p14="http://schemas.microsoft.com/office/powerpoint/2010/main" val="2295007237"/>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¥6,840,000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¥5,160,000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3,060,000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3,740,000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3,330,000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4,070,000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¥6,120,000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3,600,000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¥6,840,000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¥6,840,000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ABE267FC-5DD1-CA4F-20A6-79E376EF95F3}"/>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トップカバー　</a:t>
            </a:r>
            <a:endParaRPr lang="en-US" altLang="ja-JP" dirty="0">
              <a:cs typeface="Segoe UI" panose="020B0502040204020203" pitchFamily="34" charset="0"/>
            </a:endParaRP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県（全年代</a:t>
            </a:r>
            <a:r>
              <a:rPr kumimoji="1" lang="ja-JP" altLang="en-US" sz="2000" b="1" i="0" dirty="0">
                <a:latin typeface="Meiryo" panose="020B0604030504040204" pitchFamily="34" charset="-128"/>
                <a:ea typeface="Meiryo" panose="020B0604030504040204" pitchFamily="34" charset="-128"/>
              </a:rPr>
              <a:t>）</a:t>
            </a:r>
          </a:p>
        </p:txBody>
      </p:sp>
    </p:spTree>
    <p:extLst>
      <p:ext uri="{BB962C8B-B14F-4D97-AF65-F5344CB8AC3E}">
        <p14:creationId xmlns:p14="http://schemas.microsoft.com/office/powerpoint/2010/main" val="487649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9ACA4-BF1E-555D-F6DC-2FA254FB298D}"/>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313B556B-C11A-E656-B63D-8A31332D6DF7}"/>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FC3E7020-8A66-7F0C-DCEA-698BD993B92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DED7B9E6-8DB5-59F5-3734-66DFA8B5BCDE}"/>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D609B52A-6B7D-8A57-8660-1DF8820B0B70}"/>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58D12FC6-6AEF-87F9-1FAD-8818E51DE02C}"/>
              </a:ext>
            </a:extLst>
          </p:cNvPr>
          <p:cNvGraphicFramePr>
            <a:graphicFrameLocks noGrp="1"/>
          </p:cNvGraphicFramePr>
          <p:nvPr>
            <p:extLst>
              <p:ext uri="{D42A27DB-BD31-4B8C-83A1-F6EECF244321}">
                <p14:modId xmlns:p14="http://schemas.microsoft.com/office/powerpoint/2010/main" val="3835124217"/>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dirty="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837,000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1,023,000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612,000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748,000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605,000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621,000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759,000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¥5,040,000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3,630,000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¥3,960,000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EB9D58D4-A162-7612-1DB5-71A36B5F796E}"/>
              </a:ext>
            </a:extLst>
          </p:cNvPr>
          <p:cNvGraphicFramePr>
            <a:graphicFrameLocks noGrp="1"/>
          </p:cNvGraphicFramePr>
          <p:nvPr>
            <p:extLst>
              <p:ext uri="{D42A27DB-BD31-4B8C-83A1-F6EECF244321}">
                <p14:modId xmlns:p14="http://schemas.microsoft.com/office/powerpoint/2010/main" val="3965344789"/>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¥6,360,000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¥4,920,000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¥6,360,000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¥6,360,000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7C40FC8E-A559-5096-B31E-CBB1495E32A0}"/>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トップカバー　</a:t>
            </a:r>
            <a:endParaRPr lang="en-US" altLang="ja-JP" dirty="0">
              <a:cs typeface="Segoe UI" panose="020B0502040204020203" pitchFamily="34" charset="0"/>
            </a:endParaRP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a:t>
            </a:r>
            <a:r>
              <a:rPr kumimoji="1" lang="en-US" altLang="ja-JP" sz="2000" b="1" i="0" dirty="0">
                <a:latin typeface="Meiryo" panose="020B0604030504040204" pitchFamily="34" charset="-128"/>
                <a:ea typeface="Meiryo" panose="020B0604030504040204" pitchFamily="34" charset="-128"/>
              </a:rPr>
              <a:t>69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2249642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05BE1-5837-DF6C-19E1-28AE608D0D22}"/>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35C5114D-5866-9F7D-720C-23F144D3794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556B2336-2E31-8B2F-9CA9-FBC93AA9000D}"/>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2ECCA0DA-1065-FAEB-D3E0-998D10A60B6A}"/>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347556A8-3499-DB2F-3BB4-2D6FE36AA4E3}"/>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62E782BB-D9B7-3D23-FA5B-B7B8CF7800D7}"/>
              </a:ext>
            </a:extLst>
          </p:cNvPr>
          <p:cNvGraphicFramePr>
            <a:graphicFrameLocks noGrp="1"/>
          </p:cNvGraphicFramePr>
          <p:nvPr>
            <p:extLst>
              <p:ext uri="{D42A27DB-BD31-4B8C-83A1-F6EECF244321}">
                <p14:modId xmlns:p14="http://schemas.microsoft.com/office/powerpoint/2010/main" val="2963070135"/>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765,000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935,000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549,000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671,000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423,000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517,000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513,000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627,000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¥2,040,000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1,170,000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¥3,960,000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¥4,680,000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2,790,000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¥4,080,000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¥3,240,000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¥3,600,000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D1DE8CCF-7FCA-6FB7-6609-0DBBDE84F39A}"/>
              </a:ext>
            </a:extLst>
          </p:cNvPr>
          <p:cNvGraphicFramePr>
            <a:graphicFrameLocks noGrp="1"/>
          </p:cNvGraphicFramePr>
          <p:nvPr>
            <p:extLst>
              <p:ext uri="{D42A27DB-BD31-4B8C-83A1-F6EECF244321}">
                <p14:modId xmlns:p14="http://schemas.microsoft.com/office/powerpoint/2010/main" val="1443219699"/>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¥4,080,000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2,430,000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¥4,800,000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¥5,280,000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3,060,000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3,740,000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3EC64470-D862-2D40-145B-E41FCB59EC1B}"/>
              </a:ext>
            </a:extLst>
          </p:cNvPr>
          <p:cNvSpPr>
            <a:spLocks noGrp="1"/>
          </p:cNvSpPr>
          <p:nvPr>
            <p:ph type="body" sz="quarter" idx="10"/>
          </p:nvPr>
        </p:nvSpPr>
        <p:spPr>
          <a:xfrm>
            <a:off x="3750595" y="255928"/>
            <a:ext cx="6278292" cy="335028"/>
          </a:xfrm>
        </p:spPr>
        <p:txBody>
          <a:bodyPr/>
          <a:lstStyle/>
          <a:p>
            <a:r>
              <a:rPr lang="ja-JP" altLang="en-US">
                <a:cs typeface="Segoe UI" panose="020B0502040204020203" pitchFamily="34" charset="0"/>
              </a:rPr>
              <a:t>ブランドパネル　</a:t>
            </a:r>
            <a:r>
              <a:rPr lang="en-US" altLang="ja-JP" dirty="0">
                <a:cs typeface="Segoe UI" panose="020B0502040204020203" pitchFamily="34" charset="0"/>
              </a:rPr>
              <a:t>SP</a:t>
            </a:r>
            <a:r>
              <a:rPr lang="ja-JP" altLang="en-US">
                <a:cs typeface="Segoe UI" panose="020B0502040204020203" pitchFamily="34" charset="0"/>
              </a:rPr>
              <a:t>　トップカバー　</a:t>
            </a:r>
            <a:endParaRPr lang="en-US" altLang="ja-JP" dirty="0">
              <a:cs typeface="Segoe UI" panose="020B0502040204020203" pitchFamily="34" charset="0"/>
            </a:endParaRPr>
          </a:p>
          <a:p>
            <a:r>
              <a:rPr lang="ja-JP" altLang="en-US"/>
              <a:t>関東</a:t>
            </a:r>
            <a:r>
              <a:rPr lang="en-US" altLang="ja-JP" dirty="0"/>
              <a:t>1</a:t>
            </a:r>
            <a:r>
              <a:rPr lang="ja-JP" altLang="en-US"/>
              <a:t>都</a:t>
            </a:r>
            <a:r>
              <a:rPr lang="en-US" altLang="ja-JP" dirty="0"/>
              <a:t>6</a:t>
            </a:r>
            <a:r>
              <a:rPr lang="ja-JP" altLang="en-US"/>
              <a:t>県　関西</a:t>
            </a:r>
            <a:r>
              <a:rPr lang="en-US" altLang="ja-JP" dirty="0"/>
              <a:t>2</a:t>
            </a:r>
            <a:r>
              <a:rPr lang="ja-JP" altLang="en-US"/>
              <a:t>府</a:t>
            </a:r>
            <a:r>
              <a:rPr lang="en-US" altLang="ja-JP" dirty="0"/>
              <a:t>4</a:t>
            </a:r>
            <a:r>
              <a:rPr lang="ja-JP" altLang="en-US"/>
              <a:t>県（</a:t>
            </a:r>
            <a:r>
              <a:rPr lang="en-US" altLang="ja-JP" dirty="0"/>
              <a:t>59</a:t>
            </a:r>
            <a:r>
              <a:rPr lang="ja-JP" altLang="en-US"/>
              <a:t>歳以下）</a:t>
            </a:r>
          </a:p>
        </p:txBody>
      </p:sp>
    </p:spTree>
    <p:extLst>
      <p:ext uri="{BB962C8B-B14F-4D97-AF65-F5344CB8AC3E}">
        <p14:creationId xmlns:p14="http://schemas.microsoft.com/office/powerpoint/2010/main" val="171563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FE6E1-6E2A-F639-F2EB-F7DB6C0268A5}"/>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CA9CF9D9-2366-B52C-D197-C6B2A6EDB4FE}"/>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DC658DF7-5932-6DE6-E25D-27B3EFCDD5A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3F189F23-DA30-EEA3-081A-5A8707588DB5}"/>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E2A8C1E5-69D9-6F9E-7B23-5F2C1B1AE087}"/>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B8485214-A711-BC54-DDD4-0128DE7BD6B9}"/>
              </a:ext>
            </a:extLst>
          </p:cNvPr>
          <p:cNvGraphicFramePr>
            <a:graphicFrameLocks noGrp="1"/>
          </p:cNvGraphicFramePr>
          <p:nvPr>
            <p:extLst>
              <p:ext uri="{D42A27DB-BD31-4B8C-83A1-F6EECF244321}">
                <p14:modId xmlns:p14="http://schemas.microsoft.com/office/powerpoint/2010/main" val="1092061321"/>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¥1,560,000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¥1,200,000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¥1,320,000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783,000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957,000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¥3,120,000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¥2,880,000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¥2,520,000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1,440,000</a:t>
                      </a:r>
                      <a:r>
                        <a:rPr lang="ja-JP" altLang="en-US" sz="1000" b="0" i="0" u="none" strike="noStrike" dirty="0">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1,760,000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A9156277-C475-CA86-3B23-0190FFA4B58F}"/>
              </a:ext>
            </a:extLst>
          </p:cNvPr>
          <p:cNvGraphicFramePr>
            <a:graphicFrameLocks noGrp="1"/>
          </p:cNvGraphicFramePr>
          <p:nvPr>
            <p:extLst>
              <p:ext uri="{D42A27DB-BD31-4B8C-83A1-F6EECF244321}">
                <p14:modId xmlns:p14="http://schemas.microsoft.com/office/powerpoint/2010/main" val="29286157"/>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 altLang="ja-JP" sz="1000" b="1" i="0" kern="1200" dirty="0">
                          <a:solidFill>
                            <a:schemeClr val="bg1"/>
                          </a:solidFill>
                          <a:effectLst/>
                          <a:latin typeface="メイリオ"/>
                          <a:ea typeface="メイリオ"/>
                          <a:cs typeface="+mn-cs"/>
                        </a:rPr>
                        <a:t>Yahoo! JAPAN</a:t>
                      </a:r>
                      <a:r>
                        <a:rPr kumimoji="1" lang="ja-JP" altLang="en-US" sz="1000" b="1" i="0" kern="1200">
                          <a:solidFill>
                            <a:schemeClr val="bg1"/>
                          </a:solidFill>
                          <a:effectLst/>
                          <a:latin typeface="メイリオ"/>
                          <a:ea typeface="メイリオ"/>
                          <a:cs typeface="+mn-cs"/>
                        </a:rPr>
                        <a:t>トップページ　</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トップカバー（時間帯ジャック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¥3,600,000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¥2,400,000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¥2,640,000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¥2,760,000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¥2,880,000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¥3,120,000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¥3,360,000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¥3,840,000 </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0" name="テキスト プレースホルダー 1">
            <a:extLst>
              <a:ext uri="{FF2B5EF4-FFF2-40B4-BE49-F238E27FC236}">
                <a16:creationId xmlns:a16="http://schemas.microsoft.com/office/drawing/2014/main" id="{5009AB4D-3C1F-54AB-7CBA-DB736A9FB6F5}"/>
              </a:ext>
            </a:extLst>
          </p:cNvPr>
          <p:cNvSpPr>
            <a:spLocks noGrp="1"/>
          </p:cNvSpPr>
          <p:nvPr>
            <p:ph type="body" sz="quarter" idx="10"/>
          </p:nvPr>
        </p:nvSpPr>
        <p:spPr>
          <a:xfrm>
            <a:off x="3750595" y="255928"/>
            <a:ext cx="6278292" cy="335028"/>
          </a:xfrm>
        </p:spPr>
        <p:txBody>
          <a:bodyPr/>
          <a:lstStyle/>
          <a:p>
            <a:r>
              <a:rPr lang="ja-JP" altLang="en-US">
                <a:cs typeface="Segoe UI" panose="020B0502040204020203" pitchFamily="34" charset="0"/>
              </a:rPr>
              <a:t>ブランドパネル　</a:t>
            </a:r>
            <a:r>
              <a:rPr lang="en-US" altLang="ja-JP" dirty="0">
                <a:cs typeface="Segoe UI" panose="020B0502040204020203" pitchFamily="34" charset="0"/>
              </a:rPr>
              <a:t>SP</a:t>
            </a:r>
            <a:r>
              <a:rPr lang="ja-JP" altLang="en-US">
                <a:cs typeface="Segoe UI" panose="020B0502040204020203" pitchFamily="34" charset="0"/>
              </a:rPr>
              <a:t>　トップカバー　</a:t>
            </a:r>
            <a:endParaRPr lang="en-US" altLang="ja-JP" dirty="0">
              <a:cs typeface="Segoe UI" panose="020B0502040204020203" pitchFamily="34" charset="0"/>
            </a:endParaRPr>
          </a:p>
          <a:p>
            <a:r>
              <a:rPr lang="ja-JP" altLang="en-US"/>
              <a:t>関東</a:t>
            </a:r>
            <a:r>
              <a:rPr lang="en-US" altLang="ja-JP" dirty="0"/>
              <a:t>1</a:t>
            </a:r>
            <a:r>
              <a:rPr lang="ja-JP" altLang="en-US"/>
              <a:t>都</a:t>
            </a:r>
            <a:r>
              <a:rPr lang="en-US" altLang="ja-JP" dirty="0"/>
              <a:t>6</a:t>
            </a:r>
            <a:r>
              <a:rPr lang="ja-JP" altLang="en-US"/>
              <a:t>県　関西</a:t>
            </a:r>
            <a:r>
              <a:rPr lang="en-US" altLang="ja-JP" dirty="0"/>
              <a:t>2</a:t>
            </a:r>
            <a:r>
              <a:rPr lang="ja-JP" altLang="en-US"/>
              <a:t>府</a:t>
            </a:r>
            <a:r>
              <a:rPr lang="en-US" altLang="ja-JP" dirty="0"/>
              <a:t>4</a:t>
            </a:r>
            <a:r>
              <a:rPr lang="ja-JP" altLang="en-US"/>
              <a:t>県（</a:t>
            </a:r>
            <a:r>
              <a:rPr lang="en-US" altLang="ja-JP" dirty="0"/>
              <a:t>49</a:t>
            </a:r>
            <a:r>
              <a:rPr lang="ja-JP" altLang="en-US"/>
              <a:t>歳以下）</a:t>
            </a:r>
          </a:p>
        </p:txBody>
      </p:sp>
    </p:spTree>
    <p:extLst>
      <p:ext uri="{BB962C8B-B14F-4D97-AF65-F5344CB8AC3E}">
        <p14:creationId xmlns:p14="http://schemas.microsoft.com/office/powerpoint/2010/main" val="285705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F79389-EE66-8D26-00DF-2B91B6D9F611}"/>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67D0711-F141-8F9A-35D1-C090A3B7F64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8C66874-F716-D912-B2EE-F3F51CFCBF6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8B01928C-DF01-8677-E372-EFBBE522F916}"/>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cs typeface="+mn-cs"/>
              </a:rPr>
              <a:t>商品イメージ</a:t>
            </a:r>
          </a:p>
        </p:txBody>
      </p:sp>
      <p:sp>
        <p:nvSpPr>
          <p:cNvPr id="11" name="テキスト プレースホルダー 1">
            <a:extLst>
              <a:ext uri="{FF2B5EF4-FFF2-40B4-BE49-F238E27FC236}">
                <a16:creationId xmlns:a16="http://schemas.microsoft.com/office/drawing/2014/main" id="{A4CB552A-9B2C-6CA7-4A3B-8EF36B474888}"/>
              </a:ext>
            </a:extLst>
          </p:cNvPr>
          <p:cNvSpPr txBox="1">
            <a:spLocks/>
          </p:cNvSpPr>
          <p:nvPr/>
        </p:nvSpPr>
        <p:spPr>
          <a:xfrm>
            <a:off x="3419973" y="222648"/>
            <a:ext cx="6105132"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ブランドパネル　</a:t>
            </a:r>
            <a:r>
              <a:rPr kumimoji="1" lang="en-US" altLang="ja-JP"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SP</a:t>
            </a:r>
          </a:p>
        </p:txBody>
      </p:sp>
      <p:sp>
        <p:nvSpPr>
          <p:cNvPr id="4" name="角丸四角形 37">
            <a:extLst>
              <a:ext uri="{FF2B5EF4-FFF2-40B4-BE49-F238E27FC236}">
                <a16:creationId xmlns:a16="http://schemas.microsoft.com/office/drawing/2014/main" id="{37A531A9-49BC-782E-D659-B9F1FA6205FB}"/>
              </a:ext>
            </a:extLst>
          </p:cNvPr>
          <p:cNvSpPr/>
          <p:nvPr/>
        </p:nvSpPr>
        <p:spPr>
          <a:xfrm>
            <a:off x="1402927" y="3122679"/>
            <a:ext cx="247168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動画</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rPr>
              <a:t>9</a:t>
            </a:r>
            <a:endParaRPr kumimoji="1" lang="ja-JP" altLang="en-US" sz="1200" b="1" i="0" u="none" strike="noStrike" kern="1200" cap="none" spc="0" normalizeH="0" baseline="0" noProof="0">
              <a:ln>
                <a:noFill/>
              </a:ln>
              <a:solidFill>
                <a:srgbClr val="FFFFFF">
                  <a:lumMod val="95000"/>
                </a:srgbClr>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grpSp>
        <p:nvGrpSpPr>
          <p:cNvPr id="7" name="グループ化 6">
            <a:extLst>
              <a:ext uri="{FF2B5EF4-FFF2-40B4-BE49-F238E27FC236}">
                <a16:creationId xmlns:a16="http://schemas.microsoft.com/office/drawing/2014/main" id="{79506327-92FA-A6DE-F2AA-EFF05737389A}"/>
              </a:ext>
            </a:extLst>
          </p:cNvPr>
          <p:cNvGrpSpPr/>
          <p:nvPr/>
        </p:nvGrpSpPr>
        <p:grpSpPr>
          <a:xfrm>
            <a:off x="4566590" y="1911510"/>
            <a:ext cx="2816667" cy="3961834"/>
            <a:chOff x="513033" y="432676"/>
            <a:chExt cx="2115990" cy="2790926"/>
          </a:xfrm>
        </p:grpSpPr>
        <p:grpSp>
          <p:nvGrpSpPr>
            <p:cNvPr id="9" name="グループ化 8">
              <a:extLst>
                <a:ext uri="{FF2B5EF4-FFF2-40B4-BE49-F238E27FC236}">
                  <a16:creationId xmlns:a16="http://schemas.microsoft.com/office/drawing/2014/main" id="{5E15F2DE-D691-4B5D-C574-5BCD651143FD}"/>
                </a:ext>
              </a:extLst>
            </p:cNvPr>
            <p:cNvGrpSpPr/>
            <p:nvPr/>
          </p:nvGrpSpPr>
          <p:grpSpPr>
            <a:xfrm>
              <a:off x="513033" y="432676"/>
              <a:ext cx="2115990" cy="2790926"/>
              <a:chOff x="513033" y="446487"/>
              <a:chExt cx="2115990" cy="2790926"/>
            </a:xfrm>
          </p:grpSpPr>
          <p:pic>
            <p:nvPicPr>
              <p:cNvPr id="12" name="図 11">
                <a:extLst>
                  <a:ext uri="{FF2B5EF4-FFF2-40B4-BE49-F238E27FC236}">
                    <a16:creationId xmlns:a16="http://schemas.microsoft.com/office/drawing/2014/main" id="{2FC57F22-35F1-6850-A549-012D5C86791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37089"/>
              <a:stretch/>
            </p:blipFill>
            <p:spPr>
              <a:xfrm>
                <a:off x="513033" y="446487"/>
                <a:ext cx="2115990" cy="2790925"/>
              </a:xfrm>
              <a:prstGeom prst="rect">
                <a:avLst/>
              </a:prstGeom>
            </p:spPr>
          </p:pic>
          <p:pic>
            <p:nvPicPr>
              <p:cNvPr id="13" name="図 12">
                <a:extLst>
                  <a:ext uri="{FF2B5EF4-FFF2-40B4-BE49-F238E27FC236}">
                    <a16:creationId xmlns:a16="http://schemas.microsoft.com/office/drawing/2014/main" id="{FC2BF046-6279-AE61-83A0-2CC01F19A98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33382"/>
              <a:stretch/>
            </p:blipFill>
            <p:spPr>
              <a:xfrm>
                <a:off x="655968" y="568893"/>
                <a:ext cx="1844989" cy="2668520"/>
              </a:xfrm>
              <a:prstGeom prst="rect">
                <a:avLst/>
              </a:prstGeom>
            </p:spPr>
          </p:pic>
          <p:pic>
            <p:nvPicPr>
              <p:cNvPr id="14" name="図 13">
                <a:extLst>
                  <a:ext uri="{FF2B5EF4-FFF2-40B4-BE49-F238E27FC236}">
                    <a16:creationId xmlns:a16="http://schemas.microsoft.com/office/drawing/2014/main" id="{B0A90084-3F4A-D43D-7750-732EDE067F0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10" name="図 9">
              <a:extLst>
                <a:ext uri="{FF2B5EF4-FFF2-40B4-BE49-F238E27FC236}">
                  <a16:creationId xmlns:a16="http://schemas.microsoft.com/office/drawing/2014/main" id="{CBBBD52F-CE69-9B47-0B54-CC88FB00B961}"/>
                </a:ext>
              </a:extLst>
            </p:cNvPr>
            <p:cNvPicPr>
              <a:picLocks noChangeAspect="1"/>
            </p:cNvPicPr>
            <p:nvPr/>
          </p:nvPicPr>
          <p:blipFill rotWithShape="1">
            <a:blip r:embed="rId6">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15" name="グループ化 14">
            <a:extLst>
              <a:ext uri="{FF2B5EF4-FFF2-40B4-BE49-F238E27FC236}">
                <a16:creationId xmlns:a16="http://schemas.microsoft.com/office/drawing/2014/main" id="{CA8BD934-91F4-EC96-152E-19060DA3AEBD}"/>
              </a:ext>
            </a:extLst>
          </p:cNvPr>
          <p:cNvGrpSpPr/>
          <p:nvPr/>
        </p:nvGrpSpPr>
        <p:grpSpPr>
          <a:xfrm>
            <a:off x="7670937" y="1912567"/>
            <a:ext cx="2816667" cy="3960777"/>
            <a:chOff x="7241733" y="1270074"/>
            <a:chExt cx="2016626" cy="2835765"/>
          </a:xfrm>
        </p:grpSpPr>
        <p:grpSp>
          <p:nvGrpSpPr>
            <p:cNvPr id="17" name="グループ化 16">
              <a:extLst>
                <a:ext uri="{FF2B5EF4-FFF2-40B4-BE49-F238E27FC236}">
                  <a16:creationId xmlns:a16="http://schemas.microsoft.com/office/drawing/2014/main" id="{904C6C28-D524-7DDB-A439-F371809662E6}"/>
                </a:ext>
              </a:extLst>
            </p:cNvPr>
            <p:cNvGrpSpPr/>
            <p:nvPr/>
          </p:nvGrpSpPr>
          <p:grpSpPr>
            <a:xfrm>
              <a:off x="7241733" y="1270074"/>
              <a:ext cx="2016626" cy="2835764"/>
              <a:chOff x="513033" y="432676"/>
              <a:chExt cx="2115990" cy="2790180"/>
            </a:xfrm>
          </p:grpSpPr>
          <p:grpSp>
            <p:nvGrpSpPr>
              <p:cNvPr id="20" name="グループ化 19">
                <a:extLst>
                  <a:ext uri="{FF2B5EF4-FFF2-40B4-BE49-F238E27FC236}">
                    <a16:creationId xmlns:a16="http://schemas.microsoft.com/office/drawing/2014/main" id="{61997B3F-AB57-8B4D-44AC-93E9CADDC5C4}"/>
                  </a:ext>
                </a:extLst>
              </p:cNvPr>
              <p:cNvGrpSpPr/>
              <p:nvPr/>
            </p:nvGrpSpPr>
            <p:grpSpPr>
              <a:xfrm>
                <a:off x="513033" y="432676"/>
                <a:ext cx="2115990" cy="2790180"/>
                <a:chOff x="513033" y="446487"/>
                <a:chExt cx="2115990" cy="2790180"/>
              </a:xfrm>
            </p:grpSpPr>
            <p:pic>
              <p:nvPicPr>
                <p:cNvPr id="22" name="図 21">
                  <a:extLst>
                    <a:ext uri="{FF2B5EF4-FFF2-40B4-BE49-F238E27FC236}">
                      <a16:creationId xmlns:a16="http://schemas.microsoft.com/office/drawing/2014/main" id="{A66B662B-A899-1B03-A7FB-6D18F5BE31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37106"/>
                <a:stretch/>
              </p:blipFill>
              <p:spPr>
                <a:xfrm>
                  <a:off x="513033" y="446487"/>
                  <a:ext cx="2115990" cy="2790180"/>
                </a:xfrm>
                <a:prstGeom prst="rect">
                  <a:avLst/>
                </a:prstGeom>
              </p:spPr>
            </p:pic>
            <p:pic>
              <p:nvPicPr>
                <p:cNvPr id="23" name="図 22">
                  <a:extLst>
                    <a:ext uri="{FF2B5EF4-FFF2-40B4-BE49-F238E27FC236}">
                      <a16:creationId xmlns:a16="http://schemas.microsoft.com/office/drawing/2014/main" id="{504FB388-FF20-EBE2-A84F-1A340AE737A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21" name="図 20">
                <a:extLst>
                  <a:ext uri="{FF2B5EF4-FFF2-40B4-BE49-F238E27FC236}">
                    <a16:creationId xmlns:a16="http://schemas.microsoft.com/office/drawing/2014/main" id="{B4734AF0-9E0E-EF5B-3855-13A7247A6F3C}"/>
                  </a:ext>
                </a:extLst>
              </p:cNvPr>
              <p:cNvPicPr>
                <a:picLocks noChangeAspect="1"/>
              </p:cNvPicPr>
              <p:nvPr/>
            </p:nvPicPr>
            <p:blipFill rotWithShape="1">
              <a:blip r:embed="rId6">
                <a:extLst>
                  <a:ext uri="{28A0092B-C50C-407E-A947-70E740481C1C}">
                    <a14:useLocalDpi xmlns:a14="http://schemas.microsoft.com/office/drawing/2010/main"/>
                  </a:ext>
                </a:extLst>
              </a:blip>
              <a:srcRect l="1704" t="-603" r="3086"/>
              <a:stretch/>
            </p:blipFill>
            <p:spPr>
              <a:xfrm>
                <a:off x="654267" y="958607"/>
                <a:ext cx="1843200" cy="1050673"/>
              </a:xfrm>
              <a:prstGeom prst="rect">
                <a:avLst/>
              </a:prstGeom>
            </p:spPr>
          </p:pic>
        </p:grpSp>
        <p:pic>
          <p:nvPicPr>
            <p:cNvPr id="18" name="図 17">
              <a:extLst>
                <a:ext uri="{FF2B5EF4-FFF2-40B4-BE49-F238E27FC236}">
                  <a16:creationId xmlns:a16="http://schemas.microsoft.com/office/drawing/2014/main" id="{560F9AA4-C464-C611-C16A-BFD1836F47D2}"/>
                </a:ext>
              </a:extLst>
            </p:cNvPr>
            <p:cNvPicPr>
              <a:picLocks noChangeAspect="1"/>
            </p:cNvPicPr>
            <p:nvPr/>
          </p:nvPicPr>
          <p:blipFill rotWithShape="1">
            <a:blip r:embed="rId7">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pic>
          <p:nvPicPr>
            <p:cNvPr id="19" name="図 18">
              <a:extLst>
                <a:ext uri="{FF2B5EF4-FFF2-40B4-BE49-F238E27FC236}">
                  <a16:creationId xmlns:a16="http://schemas.microsoft.com/office/drawing/2014/main" id="{99298468-249B-5334-22EB-A67BDF281B7B}"/>
                </a:ext>
              </a:extLst>
            </p:cNvPr>
            <p:cNvPicPr>
              <a:picLocks noChangeAspect="1"/>
            </p:cNvPicPr>
            <p:nvPr/>
          </p:nvPicPr>
          <p:blipFill rotWithShape="1">
            <a:blip r:embed="rId7">
              <a:extLst>
                <a:ext uri="{28A0092B-C50C-407E-A947-70E740481C1C}">
                  <a14:useLocalDpi xmlns:a14="http://schemas.microsoft.com/office/drawing/2010/main" val="0"/>
                </a:ext>
              </a:extLst>
            </a:blip>
            <a:srcRect t="11470" b="48380"/>
            <a:stretch/>
          </p:blipFill>
          <p:spPr>
            <a:xfrm>
              <a:off x="7376335" y="2868485"/>
              <a:ext cx="1730648" cy="1237354"/>
            </a:xfrm>
            <a:prstGeom prst="rect">
              <a:avLst/>
            </a:prstGeom>
          </p:spPr>
        </p:pic>
      </p:grpSp>
      <p:sp>
        <p:nvSpPr>
          <p:cNvPr id="24" name="角丸四角形 46">
            <a:extLst>
              <a:ext uri="{FF2B5EF4-FFF2-40B4-BE49-F238E27FC236}">
                <a16:creationId xmlns:a16="http://schemas.microsoft.com/office/drawing/2014/main" id="{05A527B1-8CAB-5E93-A7CC-2A6A77957882}"/>
              </a:ext>
            </a:extLst>
          </p:cNvPr>
          <p:cNvSpPr/>
          <p:nvPr/>
        </p:nvSpPr>
        <p:spPr>
          <a:xfrm>
            <a:off x="4624448" y="1257182"/>
            <a:ext cx="2713283"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WEB</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25" name="角丸四角形 47">
            <a:extLst>
              <a:ext uri="{FF2B5EF4-FFF2-40B4-BE49-F238E27FC236}">
                <a16:creationId xmlns:a16="http://schemas.microsoft.com/office/drawing/2014/main" id="{2425BD94-1C8B-29DF-4EED-D832A11CEA7B}"/>
              </a:ext>
            </a:extLst>
          </p:cNvPr>
          <p:cNvSpPr/>
          <p:nvPr/>
        </p:nvSpPr>
        <p:spPr>
          <a:xfrm>
            <a:off x="7774321" y="1220433"/>
            <a:ext cx="2713283"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APP</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27" name="テキスト ボックス 26">
            <a:extLst>
              <a:ext uri="{FF2B5EF4-FFF2-40B4-BE49-F238E27FC236}">
                <a16:creationId xmlns:a16="http://schemas.microsoft.com/office/drawing/2014/main" id="{BD1FDD0E-B44D-D402-A51F-B7CEFBD2F3E7}"/>
              </a:ext>
            </a:extLst>
          </p:cNvPr>
          <p:cNvSpPr txBox="1"/>
          <p:nvPr/>
        </p:nvSpPr>
        <p:spPr>
          <a:xfrm>
            <a:off x="623154" y="5990974"/>
            <a:ext cx="8989036" cy="4178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a:ln>
                  <a:noFill/>
                </a:ln>
                <a:solidFill>
                  <a:srgbClr val="0D0D0D"/>
                </a:solidFill>
                <a:effectLst/>
                <a:uLnTx/>
                <a:uFillTx/>
                <a:latin typeface="Meiryo"/>
                <a:ea typeface="Meiryo"/>
                <a:cs typeface="+mn-cs"/>
              </a:rPr>
              <a:t>・フォーマット別ガイド</a:t>
            </a:r>
            <a:r>
              <a:rPr kumimoji="0" lang="en-US" altLang="ja-JP" sz="900" b="0" i="0" u="none" strike="noStrike" kern="0" cap="none" spc="0" normalizeH="0" baseline="0" noProof="0">
                <a:ln>
                  <a:noFill/>
                </a:ln>
                <a:solidFill>
                  <a:srgbClr val="0D0D0D"/>
                </a:solidFill>
                <a:effectLst/>
                <a:uLnTx/>
                <a:uFillTx/>
                <a:latin typeface="Meiryo"/>
                <a:ea typeface="Meiryo"/>
                <a:cs typeface="+mn-cs"/>
              </a:rPr>
              <a:t>:</a:t>
            </a:r>
            <a:r>
              <a:rPr kumimoji="0" lang="ja-JP" altLang="en-US" sz="900" b="0" i="0" u="none" strike="noStrike" kern="0" cap="none" spc="0" normalizeH="0" baseline="0" noProof="0">
                <a:ln>
                  <a:noFill/>
                </a:ln>
                <a:solidFill>
                  <a:srgbClr val="0D0D0D"/>
                </a:solidFill>
                <a:effectLst/>
                <a:uLnTx/>
                <a:uFillTx/>
                <a:latin typeface="Meiryo"/>
                <a:ea typeface="Meiryo"/>
                <a:cs typeface="+mn-cs"/>
              </a:rPr>
              <a:t> </a:t>
            </a:r>
            <a:r>
              <a:rPr kumimoji="0" lang="en-US" altLang="ja-JP" sz="900" b="0" i="0" u="none" strike="noStrike" kern="0" cap="none" spc="0" normalizeH="0" baseline="0" noProof="0">
                <a:ln>
                  <a:noFill/>
                </a:ln>
                <a:solidFill>
                  <a:srgbClr val="000000"/>
                </a:solidFill>
                <a:effectLst/>
                <a:uLnTx/>
                <a:uFillTx/>
                <a:latin typeface="Meiryo"/>
                <a:ea typeface="Meiryo"/>
                <a:cs typeface="+mn-cs"/>
                <a:hlinkClick r:id="rId8">
                  <a:extLst>
                    <a:ext uri="{A12FA001-AC4F-418D-AE19-62706E023703}">
                      <ahyp:hlinkClr xmlns:ahyp="http://schemas.microsoft.com/office/drawing/2018/hyperlinkcolor" val="tx"/>
                    </a:ext>
                  </a:extLst>
                </a:hlinkClick>
              </a:rPr>
              <a:t>https://s.yimg.jp/dl/displayads-guarantee/formatguide.zip</a:t>
            </a:r>
            <a:endParaRPr kumimoji="0" lang="en-US" altLang="ja-JP" sz="900" b="0" i="0" u="none" strike="noStrike" kern="0" cap="none" spc="0" normalizeH="0" baseline="0" noProof="0">
              <a:ln>
                <a:noFill/>
              </a:ln>
              <a:solidFill>
                <a:srgbClr val="000000"/>
              </a:solidFill>
              <a:effectLst/>
              <a:uLnTx/>
              <a:uFillTx/>
              <a:latin typeface="Meiryo"/>
              <a:ea typeface="Meiryo"/>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a:ln>
                  <a:noFill/>
                </a:ln>
                <a:solidFill>
                  <a:srgbClr val="0D0D0D"/>
                </a:solidFill>
                <a:effectLst/>
                <a:uLnTx/>
                <a:uFillTx/>
                <a:latin typeface="Meiryo"/>
                <a:ea typeface="Meiryo"/>
                <a:cs typeface="+mn-cs"/>
              </a:rPr>
              <a:t>・入稿規定（</a:t>
            </a:r>
            <a:r>
              <a:rPr kumimoji="0" lang="en-US" altLang="ja-JP" sz="900" b="0" i="0" u="none" strike="noStrike" kern="0" cap="none" spc="0" normalizeH="0" baseline="0" noProof="0">
                <a:ln>
                  <a:noFill/>
                </a:ln>
                <a:solidFill>
                  <a:srgbClr val="0D0D0D"/>
                </a:solidFill>
                <a:effectLst/>
                <a:uLnTx/>
                <a:uFillTx/>
                <a:latin typeface="Meiryo"/>
                <a:ea typeface="Meiryo"/>
                <a:cs typeface="+mn-cs"/>
              </a:rPr>
              <a:t>web</a:t>
            </a:r>
            <a:r>
              <a:rPr kumimoji="0" lang="ja-JP" altLang="en-US" sz="900" b="0" i="0" u="none" strike="noStrike" kern="0" cap="none" spc="0" normalizeH="0" baseline="0" noProof="0">
                <a:ln>
                  <a:noFill/>
                </a:ln>
                <a:solidFill>
                  <a:srgbClr val="0D0D0D"/>
                </a:solidFill>
                <a:effectLst/>
                <a:uLnTx/>
                <a:uFillTx/>
                <a:latin typeface="Meiryo"/>
                <a:ea typeface="Meiryo"/>
                <a:cs typeface="+mn-cs"/>
              </a:rPr>
              <a:t>）：</a:t>
            </a:r>
            <a:r>
              <a:rPr kumimoji="0" lang="ja-JP" altLang="en-US" sz="900" b="0" i="0" u="none" strike="noStrike" kern="0" cap="none" spc="0" normalizeH="0" baseline="0" noProof="0">
                <a:ln>
                  <a:noFill/>
                </a:ln>
                <a:solidFill>
                  <a:srgbClr val="0D0D0D"/>
                </a:solidFill>
                <a:effectLst/>
                <a:uLnTx/>
                <a:uFillTx/>
                <a:latin typeface="Meiryo"/>
                <a:ea typeface="Meiryo"/>
                <a:cs typeface="+mn-cs"/>
                <a:hlinkClick r:id="rId9"/>
              </a:rPr>
              <a:t>https://ads-help.yahoo-net.jp/s/article/H000044930?language=ja</a:t>
            </a:r>
            <a:endParaRPr kumimoji="1" lang="en-US" altLang="ja-JP" sz="900" b="0" i="0" u="none" strike="noStrike" kern="0" cap="none" spc="0" normalizeH="0" baseline="0" noProof="0">
              <a:ln>
                <a:noFill/>
              </a:ln>
              <a:solidFill>
                <a:srgbClr val="0D0D0D"/>
              </a:solidFill>
              <a:effectLst/>
              <a:uLnTx/>
              <a:uFillTx/>
              <a:latin typeface="Meiryo UI"/>
              <a:ea typeface="Meiryo UI"/>
              <a:cs typeface="+mn-cs"/>
            </a:endParaRPr>
          </a:p>
        </p:txBody>
      </p:sp>
      <p:sp>
        <p:nvSpPr>
          <p:cNvPr id="28" name="正方形/長方形 27">
            <a:extLst>
              <a:ext uri="{FF2B5EF4-FFF2-40B4-BE49-F238E27FC236}">
                <a16:creationId xmlns:a16="http://schemas.microsoft.com/office/drawing/2014/main" id="{2B09F9F5-62D7-B760-AE73-2D551CDEB8A7}"/>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3" name="円/楕円 38">
            <a:extLst>
              <a:ext uri="{FF2B5EF4-FFF2-40B4-BE49-F238E27FC236}">
                <a16:creationId xmlns:a16="http://schemas.microsoft.com/office/drawing/2014/main" id="{CD22F418-A790-88C4-FD0F-56259DB7DC5D}"/>
              </a:ext>
            </a:extLst>
          </p:cNvPr>
          <p:cNvSpPr>
            <a:spLocks noChangeAspect="1"/>
          </p:cNvSpPr>
          <p:nvPr/>
        </p:nvSpPr>
        <p:spPr>
          <a:xfrm>
            <a:off x="1150927" y="3217131"/>
            <a:ext cx="504000" cy="504000"/>
          </a:xfrm>
          <a:prstGeom prst="ellipse">
            <a:avLst/>
          </a:pr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テキスト ボックス 15">
            <a:extLst>
              <a:ext uri="{FF2B5EF4-FFF2-40B4-BE49-F238E27FC236}">
                <a16:creationId xmlns:a16="http://schemas.microsoft.com/office/drawing/2014/main" id="{A2AEE630-03C6-997A-A85C-89AF90F4E1FE}"/>
              </a:ext>
            </a:extLst>
          </p:cNvPr>
          <p:cNvSpPr txBox="1"/>
          <p:nvPr/>
        </p:nvSpPr>
        <p:spPr>
          <a:xfrm>
            <a:off x="4792724" y="1734900"/>
            <a:ext cx="6743747" cy="153888"/>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02AFF"/>
                </a:solidFill>
                <a:effectLst/>
                <a:uLnTx/>
                <a:uFillTx/>
                <a:latin typeface="Meiryo"/>
                <a:ea typeface="Meiryo"/>
                <a:cs typeface="+mn-cs"/>
              </a:rPr>
              <a:t>※ </a:t>
            </a:r>
            <a:r>
              <a:rPr kumimoji="1" lang="ja-JP" altLang="en-US" sz="1000" b="0" i="0" u="none" strike="noStrike" kern="1200" cap="none" spc="0" normalizeH="0" baseline="0" noProof="0">
                <a:ln>
                  <a:noFill/>
                </a:ln>
                <a:solidFill>
                  <a:srgbClr val="002AFF"/>
                </a:solidFill>
                <a:effectLst/>
                <a:uLnTx/>
                <a:uFillTx/>
                <a:latin typeface="Meiryo"/>
                <a:ea typeface="Meiryo"/>
                <a:cs typeface="+mn-cs"/>
              </a:rPr>
              <a:t>タップ後の挙動は「スマートフォン動画広告タップ後の挙動」のページをご参照ください。</a:t>
            </a:r>
          </a:p>
        </p:txBody>
      </p:sp>
    </p:spTree>
    <p:extLst>
      <p:ext uri="{BB962C8B-B14F-4D97-AF65-F5344CB8AC3E}">
        <p14:creationId xmlns:p14="http://schemas.microsoft.com/office/powerpoint/2010/main" val="688157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C7D6-76AF-369E-3E3B-7A29021A79BD}"/>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AA63F127-8252-135A-2F58-72FEB6B0518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F71EE3D3-8798-2CB0-6309-556EEDFEF8D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B9E005FB-E925-0D41-E23B-8CEA4EC5B1CE}"/>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rPr>
              <a:t>商品一覧</a:t>
            </a:r>
          </a:p>
        </p:txBody>
      </p:sp>
      <p:graphicFrame>
        <p:nvGraphicFramePr>
          <p:cNvPr id="7" name="表 6">
            <a:extLst>
              <a:ext uri="{FF2B5EF4-FFF2-40B4-BE49-F238E27FC236}">
                <a16:creationId xmlns:a16="http://schemas.microsoft.com/office/drawing/2014/main" id="{AEA8D4B6-3604-EFCF-C4CA-E1626F148AFB}"/>
              </a:ext>
            </a:extLst>
          </p:cNvPr>
          <p:cNvGraphicFramePr>
            <a:graphicFrameLocks noGrp="1"/>
          </p:cNvGraphicFramePr>
          <p:nvPr>
            <p:extLst>
              <p:ext uri="{D42A27DB-BD31-4B8C-83A1-F6EECF244321}">
                <p14:modId xmlns:p14="http://schemas.microsoft.com/office/powerpoint/2010/main" val="2353183482"/>
              </p:ext>
            </p:extLst>
          </p:nvPr>
        </p:nvGraphicFramePr>
        <p:xfrm>
          <a:off x="398016" y="880386"/>
          <a:ext cx="11418804" cy="4639096"/>
        </p:xfrm>
        <a:graphic>
          <a:graphicData uri="http://schemas.openxmlformats.org/drawingml/2006/table">
            <a:tbl>
              <a:tblPr firstCol="1" bandRow="1"/>
              <a:tblGrid>
                <a:gridCol w="2130804">
                  <a:extLst>
                    <a:ext uri="{9D8B030D-6E8A-4147-A177-3AD203B41FA5}">
                      <a16:colId xmlns:a16="http://schemas.microsoft.com/office/drawing/2014/main" val="792911817"/>
                    </a:ext>
                  </a:extLst>
                </a:gridCol>
                <a:gridCol w="1548000">
                  <a:extLst>
                    <a:ext uri="{9D8B030D-6E8A-4147-A177-3AD203B41FA5}">
                      <a16:colId xmlns:a16="http://schemas.microsoft.com/office/drawing/2014/main" val="1525620392"/>
                    </a:ext>
                  </a:extLst>
                </a:gridCol>
                <a:gridCol w="1548000">
                  <a:extLst>
                    <a:ext uri="{9D8B030D-6E8A-4147-A177-3AD203B41FA5}">
                      <a16:colId xmlns:a16="http://schemas.microsoft.com/office/drawing/2014/main" val="3835180974"/>
                    </a:ext>
                  </a:extLst>
                </a:gridCol>
                <a:gridCol w="1548000">
                  <a:extLst>
                    <a:ext uri="{9D8B030D-6E8A-4147-A177-3AD203B41FA5}">
                      <a16:colId xmlns:a16="http://schemas.microsoft.com/office/drawing/2014/main" val="810582351"/>
                    </a:ext>
                  </a:extLst>
                </a:gridCol>
                <a:gridCol w="1548000">
                  <a:extLst>
                    <a:ext uri="{9D8B030D-6E8A-4147-A177-3AD203B41FA5}">
                      <a16:colId xmlns:a16="http://schemas.microsoft.com/office/drawing/2014/main" val="3979026210"/>
                    </a:ext>
                  </a:extLst>
                </a:gridCol>
                <a:gridCol w="1548000">
                  <a:extLst>
                    <a:ext uri="{9D8B030D-6E8A-4147-A177-3AD203B41FA5}">
                      <a16:colId xmlns:a16="http://schemas.microsoft.com/office/drawing/2014/main" val="902583804"/>
                    </a:ext>
                  </a:extLst>
                </a:gridCol>
                <a:gridCol w="1548000">
                  <a:extLst>
                    <a:ext uri="{9D8B030D-6E8A-4147-A177-3AD203B41FA5}">
                      <a16:colId xmlns:a16="http://schemas.microsoft.com/office/drawing/2014/main" val="360912566"/>
                    </a:ext>
                  </a:extLst>
                </a:gridCol>
              </a:tblGrid>
              <a:tr h="36555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a:solidFill>
                            <a:schemeClr val="bg1"/>
                          </a:solidFill>
                          <a:effectLst/>
                          <a:latin typeface="メイリオ"/>
                          <a:ea typeface="メイリオ"/>
                          <a:cs typeface="+mn-cs"/>
                        </a:rPr>
                        <a:t>（時間帯ジャック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69</a:t>
                      </a:r>
                      <a:r>
                        <a:rPr kumimoji="1" lang="ja-JP" altLang="en-US" sz="800" b="1" i="0" kern="1200">
                          <a:solidFill>
                            <a:schemeClr val="bg1"/>
                          </a:solidFill>
                          <a:effectLst/>
                          <a:latin typeface="メイリオ"/>
                          <a:ea typeface="メイリオ"/>
                          <a:cs typeface="+mn-cs"/>
                        </a:rPr>
                        <a:t>歳以下）</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a:solidFill>
                            <a:schemeClr val="bg1"/>
                          </a:solidFill>
                          <a:effectLst/>
                          <a:latin typeface="メイリオ"/>
                          <a:ea typeface="メイリオ"/>
                          <a:cs typeface="+mn-cs"/>
                        </a:rPr>
                        <a:t>（時間帯ジャック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59</a:t>
                      </a:r>
                      <a:r>
                        <a:rPr kumimoji="1" lang="ja-JP" altLang="en-US" sz="800" b="1" i="0" kern="1200">
                          <a:solidFill>
                            <a:schemeClr val="bg1"/>
                          </a:solidFill>
                          <a:effectLst/>
                          <a:latin typeface="メイリオ"/>
                          <a:ea typeface="メイリオ"/>
                          <a:cs typeface="+mn-cs"/>
                        </a:rPr>
                        <a:t>歳以下）</a:t>
                      </a:r>
                      <a:endParaRPr kumimoji="1" lang="ja-JP" altLang="en-US"/>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 altLang="ja-JP" sz="800" b="1" i="0" kern="1200" dirty="0">
                          <a:solidFill>
                            <a:schemeClr val="bg1"/>
                          </a:solidFill>
                          <a:effectLst/>
                          <a:latin typeface="メイリオ"/>
                          <a:ea typeface="メイリオ"/>
                          <a:cs typeface="+mn-cs"/>
                        </a:rPr>
                        <a:t>Yahoo! JAPAN</a:t>
                      </a:r>
                      <a:r>
                        <a:rPr kumimoji="1" lang="ja-JP" altLang="en-US" sz="800" b="1" i="0" kern="1200">
                          <a:solidFill>
                            <a:schemeClr val="bg1"/>
                          </a:solidFill>
                          <a:effectLst/>
                          <a:latin typeface="メイリオ"/>
                          <a:ea typeface="メイリオ"/>
                          <a:cs typeface="+mn-cs"/>
                        </a:rPr>
                        <a:t>トップページ　ブランドパネル　</a:t>
                      </a:r>
                      <a:r>
                        <a:rPr kumimoji="1" lang="en" altLang="ja-JP" sz="800" b="1" i="0" kern="1200" dirty="0">
                          <a:solidFill>
                            <a:schemeClr val="bg1"/>
                          </a:solidFill>
                          <a:effectLst/>
                          <a:latin typeface="メイリオ"/>
                          <a:ea typeface="メイリオ"/>
                          <a:cs typeface="+mn-cs"/>
                        </a:rPr>
                        <a:t>SP</a:t>
                      </a:r>
                    </a:p>
                    <a:p>
                      <a:pPr algn="ctr"/>
                      <a:r>
                        <a:rPr kumimoji="1" lang="ja-JP" altLang="en-US" sz="800" b="1" i="0" kern="1200">
                          <a:solidFill>
                            <a:schemeClr val="bg1"/>
                          </a:solidFill>
                          <a:effectLst/>
                          <a:latin typeface="メイリオ"/>
                          <a:ea typeface="メイリオ"/>
                          <a:cs typeface="+mn-cs"/>
                        </a:rPr>
                        <a:t>（時間帯ジャック　関東</a:t>
                      </a:r>
                      <a:r>
                        <a:rPr kumimoji="1" lang="en-US" altLang="ja-JP" sz="800" b="1" i="0" kern="1200" dirty="0">
                          <a:solidFill>
                            <a:schemeClr val="bg1"/>
                          </a:solidFill>
                          <a:effectLst/>
                          <a:latin typeface="メイリオ"/>
                          <a:ea typeface="メイリオ"/>
                          <a:cs typeface="+mn-cs"/>
                        </a:rPr>
                        <a:t>1</a:t>
                      </a:r>
                      <a:r>
                        <a:rPr kumimoji="1" lang="ja-JP" altLang="en-US" sz="800" b="1" i="0" kern="1200">
                          <a:solidFill>
                            <a:schemeClr val="bg1"/>
                          </a:solidFill>
                          <a:effectLst/>
                          <a:latin typeface="メイリオ"/>
                          <a:ea typeface="メイリオ"/>
                          <a:cs typeface="+mn-cs"/>
                        </a:rPr>
                        <a:t>都</a:t>
                      </a:r>
                      <a:r>
                        <a:rPr kumimoji="1" lang="en-US" altLang="ja-JP" sz="800" b="1" i="0" kern="1200" dirty="0">
                          <a:solidFill>
                            <a:schemeClr val="bg1"/>
                          </a:solidFill>
                          <a:effectLst/>
                          <a:latin typeface="メイリオ"/>
                          <a:ea typeface="メイリオ"/>
                          <a:cs typeface="+mn-cs"/>
                        </a:rPr>
                        <a:t>6</a:t>
                      </a:r>
                      <a:r>
                        <a:rPr kumimoji="1" lang="ja-JP" altLang="en-US" sz="800" b="1" i="0" kern="1200">
                          <a:solidFill>
                            <a:schemeClr val="bg1"/>
                          </a:solidFill>
                          <a:effectLst/>
                          <a:latin typeface="メイリオ"/>
                          <a:ea typeface="メイリオ"/>
                          <a:cs typeface="+mn-cs"/>
                        </a:rPr>
                        <a:t>県）（</a:t>
                      </a:r>
                      <a:r>
                        <a:rPr kumimoji="1" lang="en-US" altLang="ja-JP" sz="800" b="1" i="0" kern="1200" dirty="0">
                          <a:solidFill>
                            <a:schemeClr val="bg1"/>
                          </a:solidFill>
                          <a:effectLst/>
                          <a:latin typeface="メイリオ"/>
                          <a:ea typeface="メイリオ"/>
                          <a:cs typeface="+mn-cs"/>
                        </a:rPr>
                        <a:t>49</a:t>
                      </a:r>
                      <a:r>
                        <a:rPr kumimoji="1" lang="ja-JP" altLang="en-US" sz="800" b="1" i="0" kern="1200">
                          <a:solidFill>
                            <a:schemeClr val="bg1"/>
                          </a:solidFill>
                          <a:effectLst/>
                          <a:latin typeface="メイリオ"/>
                          <a:ea typeface="メイリオ"/>
                          <a:cs typeface="+mn-cs"/>
                        </a:rPr>
                        <a:t>歳以下）</a:t>
                      </a:r>
                      <a:endParaRPr kumimoji="1" lang="ja-JP" altLang="en-US"/>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リリース種別</a:t>
                      </a:r>
                      <a:r>
                        <a:rPr kumimoji="1" lang="en-US" altLang="ja-JP" sz="900" b="0" i="0" kern="1200">
                          <a:solidFill>
                            <a:schemeClr val="bg1"/>
                          </a:solidFill>
                          <a:latin typeface="Meiryo"/>
                          <a:ea typeface="Meiryo"/>
                          <a:cs typeface="+mn-cs"/>
                        </a:rPr>
                        <a:t>/</a:t>
                      </a:r>
                      <a:r>
                        <a:rPr kumimoji="1" lang="ja-JP" altLang="en-US" sz="900" b="0" i="0" kern="1200">
                          <a:solidFill>
                            <a:schemeClr val="bg1"/>
                          </a:solidFill>
                          <a:latin typeface="Meiryo"/>
                          <a:ea typeface="Meiryo"/>
                          <a:cs typeface="+mn-cs"/>
                        </a:rPr>
                        <a:t>商品</a:t>
                      </a:r>
                      <a:r>
                        <a:rPr kumimoji="1" lang="en-US" altLang="ja-JP" sz="900" b="0" i="0" kern="1200">
                          <a:solidFill>
                            <a:schemeClr val="bg1"/>
                          </a:solidFill>
                          <a:latin typeface="Meiryo"/>
                          <a:ea typeface="Meiryo"/>
                          <a:cs typeface="+mn-cs"/>
                        </a:rPr>
                        <a:t>ID</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内容</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変更</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1000013151</a:t>
                      </a:r>
                      <a:endParaRPr lang="en-US" altLang="ja-JP" sz="2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メイリオ" panose="020B0604030504040204" pitchFamily="50" charset="-128"/>
                          <a:ea typeface="+mn-ea"/>
                          <a:cs typeface="+mn-cs"/>
                        </a:rPr>
                        <a:t>内容</a:t>
                      </a:r>
                      <a:endParaRPr kumimoji="1" lang="en-US" altLang="ja-JP" sz="900" b="0" i="0" kern="1200" dirty="0">
                        <a:solidFill>
                          <a:srgbClr val="0D0D0D"/>
                        </a:solidFill>
                        <a:latin typeface="メイリオ" panose="020B0604030504040204" pitchFamily="50" charset="-128"/>
                        <a:ea typeface="+mn-ea"/>
                        <a:cs typeface="+mn-cs"/>
                      </a:endParaRPr>
                    </a:p>
                    <a:p>
                      <a:pPr algn="ctr"/>
                      <a:r>
                        <a:rPr kumimoji="1" lang="ja-JP" altLang="en-US" sz="900" b="0" i="0" kern="1200">
                          <a:solidFill>
                            <a:srgbClr val="0D0D0D"/>
                          </a:solidFill>
                          <a:latin typeface="メイリオ" panose="020B0604030504040204" pitchFamily="50" charset="-128"/>
                          <a:ea typeface="+mn-ea"/>
                          <a:cs typeface="+mn-cs"/>
                        </a:rPr>
                        <a:t>変更</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1000013201</a:t>
                      </a:r>
                      <a:endParaRPr lang="en-US" altLang="ja-JP" sz="2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メイリオ" panose="020B0604030504040204" pitchFamily="50" charset="-128"/>
                          <a:ea typeface="+mn-ea"/>
                          <a:cs typeface="+mn-cs"/>
                        </a:rPr>
                        <a:t>内容</a:t>
                      </a:r>
                      <a:endParaRPr kumimoji="1" lang="en-US" altLang="ja-JP" sz="900" b="0" i="0" kern="1200" dirty="0">
                        <a:solidFill>
                          <a:srgbClr val="0D0D0D"/>
                        </a:solidFill>
                        <a:latin typeface="メイリオ" panose="020B0604030504040204" pitchFamily="50" charset="-128"/>
                        <a:ea typeface="+mn-ea"/>
                        <a:cs typeface="+mn-cs"/>
                      </a:endParaRPr>
                    </a:p>
                    <a:p>
                      <a:pPr algn="ctr"/>
                      <a:r>
                        <a:rPr kumimoji="1" lang="ja-JP" altLang="en-US" sz="900" b="0" i="0" kern="1200">
                          <a:solidFill>
                            <a:srgbClr val="0D0D0D"/>
                          </a:solidFill>
                          <a:latin typeface="メイリオ" panose="020B0604030504040204" pitchFamily="50" charset="-128"/>
                          <a:ea typeface="+mn-ea"/>
                          <a:cs typeface="+mn-cs"/>
                        </a:rPr>
                        <a:t>変更</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1000013168</a:t>
                      </a:r>
                      <a:endParaRPr lang="en-US" altLang="ja-JP" sz="2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予約開始日</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2</a:t>
                      </a:r>
                      <a:r>
                        <a:rPr kumimoji="1" lang="ja-JP" altLang="en-US" sz="900" kern="120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5</a:t>
                      </a:r>
                      <a:r>
                        <a:rPr kumimoji="1" lang="ja-JP" altLang="en-US" sz="900" kern="120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木</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 -</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4229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広告タイプ</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メインメディアの形式</a:t>
                      </a:r>
                      <a:r>
                        <a:rPr kumimoji="1" lang="en-US" altLang="ja-JP" sz="900" b="0" i="0" kern="1200" dirty="0">
                          <a:solidFill>
                            <a:schemeClr val="bg1"/>
                          </a:solidFill>
                          <a:latin typeface="Meiryo"/>
                          <a:ea typeface="Meiryo"/>
                          <a:cs typeface="+mn-cs"/>
                        </a:rPr>
                        <a:t>/</a:t>
                      </a:r>
                    </a:p>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スマートフォン</a:t>
                      </a:r>
                      <a:r>
                        <a:rPr lang="en-US" altLang="ja-JP" sz="900" b="0" i="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バナー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p>
                    <a:p>
                      <a:pPr algn="ctr"/>
                      <a:r>
                        <a:rPr kumimoji="1" lang="ja-JP" altLang="en-US" sz="900" kern="1200">
                          <a:solidFill>
                            <a:srgbClr val="0D0D0D"/>
                          </a:solidFill>
                          <a:latin typeface="Meiryo"/>
                          <a:ea typeface="Meiryo"/>
                          <a:cs typeface="+mn-cs"/>
                        </a:rPr>
                        <a:t>バナー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41777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a:ea typeface="Meiryo"/>
                          <a:cs typeface="+mn-cs"/>
                        </a:rPr>
                        <a:t>動画をフルスクリーンで再生する（</a:t>
                      </a:r>
                      <a:r>
                        <a:rPr kumimoji="1" lang="en" altLang="ja-JP" sz="900" kern="1200" dirty="0">
                          <a:solidFill>
                            <a:srgbClr val="0D0D0D"/>
                          </a:solidFill>
                          <a:latin typeface="Meiryo"/>
                          <a:ea typeface="Meiryo"/>
                          <a:cs typeface="+mn-cs"/>
                        </a:rPr>
                        <a:t>for view</a:t>
                      </a:r>
                      <a:r>
                        <a:rPr kumimoji="1" lang="ja-JP" altLang="en" sz="900" kern="1200" dirty="0">
                          <a:solidFill>
                            <a:srgbClr val="0D0D0D"/>
                          </a:solidFill>
                          <a:latin typeface="Meiryo"/>
                          <a:ea typeface="Meiryo"/>
                          <a:cs typeface="+mn-cs"/>
                        </a:rPr>
                        <a:t>）　</a:t>
                      </a:r>
                      <a:r>
                        <a:rPr kumimoji="1" lang="en" altLang="ja-JP" sz="900" kern="1200" dirty="0">
                          <a:solidFill>
                            <a:srgbClr val="0D0D0D"/>
                          </a:solidFill>
                          <a:latin typeface="Meiryo"/>
                          <a:ea typeface="Meiryo"/>
                          <a:cs typeface="+mn-cs"/>
                        </a:rPr>
                        <a:t>/</a:t>
                      </a:r>
                      <a:r>
                        <a:rPr kumimoji="1" lang="ja-JP" altLang="en" sz="900" kern="1200" dirty="0">
                          <a:solidFill>
                            <a:srgbClr val="0D0D0D"/>
                          </a:solidFill>
                          <a:latin typeface="Meiryo"/>
                          <a:ea typeface="Meiryo"/>
                          <a:cs typeface="+mn-cs"/>
                        </a:rPr>
                        <a:t>　</a:t>
                      </a:r>
                      <a:r>
                        <a:rPr kumimoji="1" lang="ja-JP" altLang="en-US" sz="900" kern="1200" dirty="0">
                          <a:solidFill>
                            <a:srgbClr val="0D0D0D"/>
                          </a:solidFill>
                          <a:latin typeface="Meiryo"/>
                          <a:ea typeface="Meiryo"/>
                          <a:cs typeface="+mn-cs"/>
                        </a:rPr>
                        <a:t>ランディングページを表示する（</a:t>
                      </a:r>
                      <a:r>
                        <a:rPr kumimoji="1" lang="en" altLang="ja-JP" sz="900" kern="1200" dirty="0">
                          <a:solidFill>
                            <a:srgbClr val="0D0D0D"/>
                          </a:solidFill>
                          <a:latin typeface="Meiryo"/>
                          <a:ea typeface="Meiryo"/>
                          <a:cs typeface="+mn-cs"/>
                        </a:rPr>
                        <a:t>for click</a:t>
                      </a:r>
                      <a:r>
                        <a:rPr kumimoji="1" lang="ja-JP" altLang="en" sz="900" kern="1200" dirty="0">
                          <a:solidFill>
                            <a:srgbClr val="0D0D0D"/>
                          </a:solidFill>
                          <a:latin typeface="Meiryo"/>
                          <a:ea typeface="Meiryo"/>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9359456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スマートフォン（ウェブ</a:t>
                      </a:r>
                      <a:r>
                        <a:rPr kumimoji="1" lang="en-US" altLang="ja-JP" sz="900" b="0" i="0" kern="1200" dirty="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アプリ）</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Yahoo! JAPAN</a:t>
                      </a:r>
                      <a:r>
                        <a:rPr kumimoji="1" lang="ja-JP" altLang="en-US" sz="900" b="0" i="0" kern="1200" dirty="0">
                          <a:solidFill>
                            <a:srgbClr val="0D0D0D"/>
                          </a:solidFill>
                          <a:latin typeface="Meiryo"/>
                          <a:ea typeface="Meiryo"/>
                          <a:cs typeface="+mn-cs"/>
                        </a:rPr>
                        <a:t>　トップページ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および　</a:t>
                      </a: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アプリのファーストビュー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日（</a:t>
                      </a: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時間単位）</a:t>
                      </a: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a:solidFill>
                            <a:srgbClr val="0D0D0D"/>
                          </a:solidFill>
                          <a:latin typeface="Meiryo"/>
                          <a:ea typeface="Meiryo"/>
                        </a:rPr>
                        <a:t>時間帯ジャック購入型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rowSpan="2" gridSpan="6">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a:ea typeface="Meiryo"/>
                          <a:cs typeface="+mn-cs"/>
                        </a:rPr>
                        <a:t>価格は時間帯ジャック価格表をご確認ください。</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2602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基本料金（</a:t>
                      </a:r>
                      <a:r>
                        <a:rPr kumimoji="1" lang="en-US" altLang="ja-JP" sz="900" b="0" i="0" kern="1200" dirty="0" err="1">
                          <a:solidFill>
                            <a:schemeClr val="bg1"/>
                          </a:solidFill>
                          <a:latin typeface="Meiryo"/>
                          <a:ea typeface="Meiryo"/>
                          <a:cs typeface="+mn-cs"/>
                        </a:rPr>
                        <a:t>vCPM</a:t>
                      </a:r>
                      <a:r>
                        <a:rPr kumimoji="1" lang="ja-JP" altLang="en-US" sz="900" b="0" i="0" kern="120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v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endParaRPr kumimoji="1" lang="en-US" altLang="ja-JP" sz="900" b="0" i="0" dirty="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7001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a:ea typeface="Meiryo"/>
                          <a:cs typeface="+mn-cs"/>
                        </a:rPr>
                        <a:t>想定</a:t>
                      </a:r>
                      <a:r>
                        <a:rPr kumimoji="1" lang="en-US" altLang="ja-JP" sz="900" b="0" i="0" kern="1200" dirty="0" err="1">
                          <a:solidFill>
                            <a:schemeClr val="bg1"/>
                          </a:solidFill>
                          <a:latin typeface="Meiryo"/>
                          <a:ea typeface="Meiryo"/>
                          <a:cs typeface="+mn-cs"/>
                        </a:rPr>
                        <a:t>vimps</a:t>
                      </a:r>
                      <a:r>
                        <a:rPr kumimoji="1" lang="ja-JP" altLang="en-US" sz="900" b="0" i="0" kern="1200">
                          <a:solidFill>
                            <a:schemeClr val="bg1"/>
                          </a:solidFill>
                          <a:latin typeface="Meiryo"/>
                          <a:ea typeface="Meiryo"/>
                          <a:cs typeface="+mn-cs"/>
                        </a:rPr>
                        <a:t>（</a:t>
                      </a:r>
                      <a:r>
                        <a:rPr kumimoji="1" lang="ja-JP" altLang="en-US" sz="90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8356064"/>
                  </a:ext>
                </a:extLst>
              </a:tr>
            </a:tbl>
          </a:graphicData>
        </a:graphic>
      </p:graphicFrame>
      <p:sp>
        <p:nvSpPr>
          <p:cNvPr id="11" name="円/楕円 49">
            <a:extLst>
              <a:ext uri="{FF2B5EF4-FFF2-40B4-BE49-F238E27FC236}">
                <a16:creationId xmlns:a16="http://schemas.microsoft.com/office/drawing/2014/main" id="{0F108BF2-ABC5-B5C4-2D17-07D70BEC21D2}"/>
              </a:ext>
            </a:extLst>
          </p:cNvPr>
          <p:cNvSpPr>
            <a:spLocks noChangeAspect="1"/>
          </p:cNvSpPr>
          <p:nvPr/>
        </p:nvSpPr>
        <p:spPr>
          <a:xfrm>
            <a:off x="7746726" y="2310400"/>
            <a:ext cx="214409" cy="214409"/>
          </a:xfrm>
          <a:prstGeom prst="ellipse">
            <a:avLst/>
          </a:pr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 name="正方形/長方形 1">
            <a:extLst>
              <a:ext uri="{FF2B5EF4-FFF2-40B4-BE49-F238E27FC236}">
                <a16:creationId xmlns:a16="http://schemas.microsoft.com/office/drawing/2014/main" id="{CA1BA67E-9A30-EF17-DC10-7C9E3B43BBD5}"/>
              </a:ext>
            </a:extLst>
          </p:cNvPr>
          <p:cNvSpPr/>
          <p:nvPr/>
        </p:nvSpPr>
        <p:spPr>
          <a:xfrm>
            <a:off x="398016" y="5569062"/>
            <a:ext cx="10423046" cy="338554"/>
          </a:xfrm>
          <a:prstGeom prst="rect">
            <a:avLst/>
          </a:prstGeom>
        </p:spPr>
        <p:txBody>
          <a:bodyPr wrap="non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rPr>
              <a:t>※</a:t>
            </a:r>
            <a:r>
              <a:rPr kumimoji="0" lang="ja-JP" altLang="en-US" sz="800" kern="0" noProof="0" dirty="0">
                <a:solidFill>
                  <a:srgbClr val="0D0D0D"/>
                </a:solidFill>
              </a:rPr>
              <a:t>時間帯ジャック商品は</a:t>
            </a:r>
            <a:r>
              <a:rPr kumimoji="0" lang="en-US" altLang="ja-JP" sz="800" kern="0" noProof="0" dirty="0">
                <a:solidFill>
                  <a:srgbClr val="0D0D0D"/>
                </a:solidFill>
              </a:rPr>
              <a:t>1</a:t>
            </a:r>
            <a:r>
              <a:rPr kumimoji="0" lang="ja-JP" altLang="en-US" sz="800" kern="0" noProof="0" dirty="0">
                <a:solidFill>
                  <a:srgbClr val="0D0D0D"/>
                </a:solidFill>
              </a:rPr>
              <a:t>日で最大</a:t>
            </a:r>
            <a:r>
              <a:rPr kumimoji="0" lang="en-US" altLang="ja-JP" sz="800" kern="0" noProof="0" dirty="0">
                <a:solidFill>
                  <a:srgbClr val="0D0D0D"/>
                </a:solidFill>
              </a:rPr>
              <a:t>3</a:t>
            </a:r>
            <a:r>
              <a:rPr kumimoji="0" lang="ja-JP" altLang="en-US" sz="800" kern="0" noProof="0" dirty="0">
                <a:solidFill>
                  <a:srgbClr val="0D0D0D"/>
                </a:solidFill>
              </a:rPr>
              <a:t>時間、</a:t>
            </a:r>
            <a:r>
              <a:rPr kumimoji="0" lang="en-US" altLang="ja-JP" sz="800" kern="0" noProof="0" dirty="0">
                <a:solidFill>
                  <a:srgbClr val="0D0D0D"/>
                </a:solidFill>
              </a:rPr>
              <a:t>1</a:t>
            </a:r>
            <a:r>
              <a:rPr kumimoji="0" lang="ja-JP" altLang="en-US" sz="800" kern="0" noProof="0" dirty="0">
                <a:solidFill>
                  <a:srgbClr val="0D0D0D"/>
                </a:solidFill>
              </a:rPr>
              <a:t>週間で最大</a:t>
            </a:r>
            <a:r>
              <a:rPr kumimoji="0" lang="en-US" altLang="ja-JP" sz="800" kern="0" noProof="0" dirty="0">
                <a:solidFill>
                  <a:srgbClr val="0D0D0D"/>
                </a:solidFill>
              </a:rPr>
              <a:t>10</a:t>
            </a:r>
            <a:r>
              <a:rPr kumimoji="0" lang="ja-JP" altLang="en-US" sz="800" kern="0" noProof="0" dirty="0">
                <a:solidFill>
                  <a:srgbClr val="0D0D0D"/>
                </a:solidFill>
              </a:rPr>
              <a:t>時間までの販売となります。</a:t>
            </a:r>
            <a:endParaRPr kumimoji="0" lang="en-US" altLang="ja-JP" sz="800" kern="0" noProof="0" dirty="0">
              <a:solidFill>
                <a:srgbClr val="0D0D0D"/>
              </a:solidFill>
            </a:endParaRPr>
          </a:p>
          <a:p>
            <a:pPr>
              <a:defRPr/>
            </a:pP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a:ln>
                  <a:noFill/>
                </a:ln>
                <a:solidFill>
                  <a:srgbClr val="0D0D0D"/>
                </a:solidFill>
                <a:effectLst/>
                <a:uLnTx/>
                <a:uFillTx/>
                <a:latin typeface="Meiryo"/>
                <a:ea typeface="Meiryo"/>
              </a:rPr>
              <a:t>SP</a:t>
            </a:r>
            <a:r>
              <a:rPr kumimoji="0" lang="ja-JP" altLang="ja-JP" sz="800" b="0" i="0" u="none" strike="noStrike" kern="0" cap="none" spc="0" normalizeH="0" baseline="0" noProof="0" dirty="0">
                <a:ln>
                  <a:noFill/>
                </a:ln>
                <a:solidFill>
                  <a:srgbClr val="0D0D0D"/>
                </a:solidFill>
                <a:effectLst/>
                <a:uLnTx/>
                <a:uFillTx/>
                <a:latin typeface="Meiryo"/>
                <a:ea typeface="Meiryo"/>
              </a:rPr>
              <a:t>はスマートフォン</a:t>
            </a:r>
            <a:r>
              <a:rPr kumimoji="0" lang="ja-JP" altLang="ja-JP" sz="800" kern="0" dirty="0">
                <a:solidFill>
                  <a:srgbClr val="0D0D0D"/>
                </a:solidFill>
                <a:latin typeface="Meiryo"/>
                <a:ea typeface="Meiryo"/>
              </a:rPr>
              <a:t>、</a:t>
            </a:r>
            <a:r>
              <a:rPr kumimoji="0" lang="en-US" altLang="ja-JP" sz="800" kern="0" dirty="0">
                <a:solidFill>
                  <a:srgbClr val="0D0D0D"/>
                </a:solidFill>
                <a:latin typeface="Meiryo"/>
                <a:ea typeface="Meiryo"/>
              </a:rPr>
              <a:t>PC</a:t>
            </a:r>
            <a:r>
              <a:rPr kumimoji="0" lang="ja-JP" altLang="ja-JP" sz="800" kern="0" dirty="0">
                <a:solidFill>
                  <a:srgbClr val="0D0D0D"/>
                </a:solidFill>
                <a:latin typeface="Meiryo"/>
                <a:ea typeface="Meiryo"/>
              </a:rPr>
              <a:t>はパソコン、</a:t>
            </a:r>
            <a:r>
              <a:rPr kumimoji="0" lang="en-US" altLang="ja-JP" sz="800" kern="0" dirty="0">
                <a:solidFill>
                  <a:srgbClr val="0D0D0D"/>
                </a:solidFill>
                <a:latin typeface="Meiryo"/>
                <a:ea typeface="Meiryo"/>
              </a:rPr>
              <a:t>MD</a:t>
            </a:r>
            <a:r>
              <a:rPr kumimoji="0" lang="ja-JP" altLang="ja-JP" sz="800" kern="0" dirty="0">
                <a:solidFill>
                  <a:srgbClr val="0D0D0D"/>
                </a:solidFill>
                <a:latin typeface="Meiryo"/>
                <a:ea typeface="Meiryo"/>
              </a:rPr>
              <a:t>はマルチデバイス</a:t>
            </a:r>
            <a:r>
              <a:rPr kumimoji="0" lang="ja-JP" altLang="ja-JP" sz="800" b="0" i="0" u="none" strike="noStrike" kern="0" cap="none" spc="0" normalizeH="0" baseline="0" noProof="0" dirty="0">
                <a:ln>
                  <a:noFill/>
                </a:ln>
                <a:solidFill>
                  <a:srgbClr val="0D0D0D"/>
                </a:solidFill>
                <a:effectLst/>
                <a:uLnTx/>
                <a:uFillTx/>
                <a:latin typeface="Meiryo"/>
                <a:ea typeface="Meiryo"/>
              </a:rPr>
              <a:t>の略称です。</a:t>
            </a:r>
            <a:r>
              <a:rPr kumimoji="0" lang="ja-JP" altLang="en-US" sz="800" b="0" i="0" u="none" strike="noStrike" kern="0" cap="none" spc="0" normalizeH="0" baseline="0" noProof="0" dirty="0">
                <a:ln>
                  <a:noFill/>
                </a:ln>
                <a:solidFill>
                  <a:srgbClr val="0D0D0D"/>
                </a:solidFill>
                <a:effectLst/>
                <a:uLnTx/>
                <a:uFillTx/>
                <a:latin typeface="Meiryo"/>
                <a:ea typeface="Meiryo"/>
              </a:rPr>
              <a:t>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vCPM</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kumimoji="0" lang="en-US" altLang="ja-JP" sz="800" b="0" i="0" u="none" strike="noStrike" kern="0" cap="none" spc="0" normalizeH="0" baseline="0" noProof="0" dirty="0">
                <a:ln>
                  <a:noFill/>
                </a:ln>
                <a:solidFill>
                  <a:srgbClr val="0D0D0D"/>
                </a:solidFill>
                <a:effectLst/>
                <a:uLnTx/>
                <a:uFillTx/>
                <a:latin typeface="Meiryo"/>
                <a:ea typeface="メイリオ"/>
              </a:rPr>
              <a:t>1,000</a:t>
            </a:r>
            <a:r>
              <a:rPr kumimoji="0"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vimps</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dirty="0">
              <a:ln>
                <a:noFill/>
              </a:ln>
              <a:solidFill>
                <a:srgbClr val="0D0D0D"/>
              </a:solidFill>
              <a:effectLst/>
              <a:uLnTx/>
              <a:uFillTx/>
              <a:latin typeface="Meiryo"/>
              <a:ea typeface="Meiryo"/>
            </a:endParaRPr>
          </a:p>
        </p:txBody>
      </p:sp>
      <p:sp>
        <p:nvSpPr>
          <p:cNvPr id="6" name="テキスト プレースホルダー 35">
            <a:extLst>
              <a:ext uri="{FF2B5EF4-FFF2-40B4-BE49-F238E27FC236}">
                <a16:creationId xmlns:a16="http://schemas.microsoft.com/office/drawing/2014/main" id="{DD231AF3-8FB8-C968-281C-DE7662209BDD}"/>
              </a:ext>
            </a:extLst>
          </p:cNvPr>
          <p:cNvSpPr txBox="1">
            <a:spLocks noGrp="1"/>
          </p:cNvSpPr>
          <p:nvPr>
            <p:ph type="body" sz="quarter" idx="10"/>
          </p:nvPr>
        </p:nvSpPr>
        <p:spPr>
          <a:xfrm>
            <a:off x="3396343" y="183963"/>
            <a:ext cx="6270171" cy="510935"/>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ブランドパネル　</a:t>
            </a:r>
            <a:r>
              <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rPr>
              <a:t>SP</a:t>
            </a:r>
          </a:p>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時間帯ジャック　関東　年代指定</a:t>
            </a:r>
            <a:endParaRPr lang="en-US" altLang="ja-JP" sz="2000" dirty="0">
              <a:solidFill>
                <a:srgbClr val="000048"/>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55797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8783A-1EA0-B008-DDE7-4550A506900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C18B3B1E-0609-93FB-A03B-449FA6A2121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F3DECD1A-1DCE-660B-C8F9-6566F670D3B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56D8A22A-0AF5-18F9-C0DA-3D88910F88AF}"/>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rPr>
              <a:t>商品一覧</a:t>
            </a:r>
          </a:p>
        </p:txBody>
      </p:sp>
      <p:graphicFrame>
        <p:nvGraphicFramePr>
          <p:cNvPr id="7" name="表 6">
            <a:extLst>
              <a:ext uri="{FF2B5EF4-FFF2-40B4-BE49-F238E27FC236}">
                <a16:creationId xmlns:a16="http://schemas.microsoft.com/office/drawing/2014/main" id="{4B57E344-A8E4-BFE3-4CA0-9C53D09AD60C}"/>
              </a:ext>
            </a:extLst>
          </p:cNvPr>
          <p:cNvGraphicFramePr>
            <a:graphicFrameLocks noGrp="1"/>
          </p:cNvGraphicFramePr>
          <p:nvPr>
            <p:extLst>
              <p:ext uri="{D42A27DB-BD31-4B8C-83A1-F6EECF244321}">
                <p14:modId xmlns:p14="http://schemas.microsoft.com/office/powerpoint/2010/main" val="3810400301"/>
              </p:ext>
            </p:extLst>
          </p:nvPr>
        </p:nvGraphicFramePr>
        <p:xfrm>
          <a:off x="398016" y="839443"/>
          <a:ext cx="11483998" cy="4855884"/>
        </p:xfrm>
        <a:graphic>
          <a:graphicData uri="http://schemas.openxmlformats.org/drawingml/2006/table">
            <a:tbl>
              <a:tblPr firstCol="1" bandRow="1"/>
              <a:tblGrid>
                <a:gridCol w="2295300">
                  <a:extLst>
                    <a:ext uri="{9D8B030D-6E8A-4147-A177-3AD203B41FA5}">
                      <a16:colId xmlns:a16="http://schemas.microsoft.com/office/drawing/2014/main" val="792911817"/>
                    </a:ext>
                  </a:extLst>
                </a:gridCol>
                <a:gridCol w="472858">
                  <a:extLst>
                    <a:ext uri="{9D8B030D-6E8A-4147-A177-3AD203B41FA5}">
                      <a16:colId xmlns:a16="http://schemas.microsoft.com/office/drawing/2014/main" val="1525620392"/>
                    </a:ext>
                  </a:extLst>
                </a:gridCol>
                <a:gridCol w="1803502">
                  <a:extLst>
                    <a:ext uri="{9D8B030D-6E8A-4147-A177-3AD203B41FA5}">
                      <a16:colId xmlns:a16="http://schemas.microsoft.com/office/drawing/2014/main" val="3835180974"/>
                    </a:ext>
                  </a:extLst>
                </a:gridCol>
                <a:gridCol w="610311">
                  <a:extLst>
                    <a:ext uri="{9D8B030D-6E8A-4147-A177-3AD203B41FA5}">
                      <a16:colId xmlns:a16="http://schemas.microsoft.com/office/drawing/2014/main" val="707243277"/>
                    </a:ext>
                  </a:extLst>
                </a:gridCol>
                <a:gridCol w="1652413">
                  <a:extLst>
                    <a:ext uri="{9D8B030D-6E8A-4147-A177-3AD203B41FA5}">
                      <a16:colId xmlns:a16="http://schemas.microsoft.com/office/drawing/2014/main" val="3979026210"/>
                    </a:ext>
                  </a:extLst>
                </a:gridCol>
                <a:gridCol w="747686">
                  <a:extLst>
                    <a:ext uri="{9D8B030D-6E8A-4147-A177-3AD203B41FA5}">
                      <a16:colId xmlns:a16="http://schemas.microsoft.com/office/drawing/2014/main" val="902583804"/>
                    </a:ext>
                  </a:extLst>
                </a:gridCol>
                <a:gridCol w="1552398">
                  <a:extLst>
                    <a:ext uri="{9D8B030D-6E8A-4147-A177-3AD203B41FA5}">
                      <a16:colId xmlns:a16="http://schemas.microsoft.com/office/drawing/2014/main" val="360912566"/>
                    </a:ext>
                  </a:extLst>
                </a:gridCol>
                <a:gridCol w="662550">
                  <a:extLst>
                    <a:ext uri="{9D8B030D-6E8A-4147-A177-3AD203B41FA5}">
                      <a16:colId xmlns:a16="http://schemas.microsoft.com/office/drawing/2014/main" val="809779276"/>
                    </a:ext>
                  </a:extLst>
                </a:gridCol>
                <a:gridCol w="1686980">
                  <a:extLst>
                    <a:ext uri="{9D8B030D-6E8A-4147-A177-3AD203B41FA5}">
                      <a16:colId xmlns:a16="http://schemas.microsoft.com/office/drawing/2014/main" val="3568150992"/>
                    </a:ext>
                  </a:extLst>
                </a:gridCol>
              </a:tblGrid>
              <a:tr h="58233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ja-JP" altLang="en-US" sz="800" b="1" i="0" u="none" strike="noStrike" dirty="0">
                          <a:solidFill>
                            <a:schemeClr val="bg1"/>
                          </a:solidFill>
                          <a:effectLst/>
                          <a:latin typeface="Meiryo" panose="020B0604030504040204" pitchFamily="34" charset="-128"/>
                          <a:ea typeface="Meiryo" panose="020B0604030504040204" pitchFamily="34" charset="-128"/>
                        </a:rPr>
                        <a:t>　</a:t>
                      </a:r>
                      <a:r>
                        <a:rPr lang="ja-JP" altLang="en-US" sz="800" b="1" i="0" u="none" strike="noStrike">
                          <a:solidFill>
                            <a:schemeClr val="bg1"/>
                          </a:solidFill>
                          <a:effectLst/>
                          <a:latin typeface="Meiryo" panose="020B0604030504040204" pitchFamily="34" charset="-128"/>
                          <a:ea typeface="Meiryo" panose="020B0604030504040204" pitchFamily="34" charset="-128"/>
                        </a:rPr>
                        <a:t>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　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69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16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　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59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16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fontAlgn="ctr">
                        <a:buNone/>
                      </a:pPr>
                      <a:r>
                        <a:rPr lang="en" altLang="ja-JP" sz="8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8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ブランドパネル　</a:t>
                      </a:r>
                      <a:r>
                        <a:rPr lang="en" altLang="ja-JP" sz="800" b="1" i="0" u="none" strike="noStrike" dirty="0">
                          <a:solidFill>
                            <a:schemeClr val="bg1"/>
                          </a:solidFill>
                          <a:effectLst/>
                          <a:latin typeface="Meiryo" panose="020B0604030504040204" pitchFamily="34" charset="-128"/>
                          <a:ea typeface="Meiryo" panose="020B0604030504040204" pitchFamily="34" charset="-128"/>
                        </a:rPr>
                        <a:t>SP</a:t>
                      </a:r>
                      <a:r>
                        <a:rPr lang="ja-JP" altLang="en-US" sz="800" b="1" i="0" u="none" strike="noStrike">
                          <a:solidFill>
                            <a:schemeClr val="bg1"/>
                          </a:solidFill>
                          <a:effectLst/>
                          <a:latin typeface="Meiryo" panose="020B0604030504040204" pitchFamily="34" charset="-128"/>
                          <a:ea typeface="Meiryo" panose="020B0604030504040204" pitchFamily="34" charset="-128"/>
                        </a:rPr>
                        <a:t>（時間帯ジャック</a:t>
                      </a:r>
                      <a:endParaRPr lang="en-US" altLang="ja-JP" sz="800" b="1" i="0" u="none" strike="noStrike" dirty="0">
                        <a:solidFill>
                          <a:schemeClr val="bg1"/>
                        </a:solidFill>
                        <a:effectLst/>
                        <a:latin typeface="Meiryo" panose="020B0604030504040204" pitchFamily="34" charset="-128"/>
                        <a:ea typeface="Meiryo" panose="020B0604030504040204" pitchFamily="34" charset="-128"/>
                      </a:endParaRPr>
                    </a:p>
                    <a:p>
                      <a:pPr algn="ctr" fontAlgn="ctr">
                        <a:buNone/>
                      </a:pPr>
                      <a:r>
                        <a:rPr lang="ja-JP" altLang="en-US" sz="800" b="1" i="0" u="none" strike="noStrike">
                          <a:solidFill>
                            <a:schemeClr val="bg1"/>
                          </a:solidFill>
                          <a:effectLst/>
                          <a:latin typeface="Meiryo" panose="020B0604030504040204" pitchFamily="34" charset="-128"/>
                          <a:ea typeface="Meiryo" panose="020B0604030504040204" pitchFamily="34" charset="-128"/>
                        </a:rPr>
                        <a:t>関東</a:t>
                      </a:r>
                      <a:r>
                        <a:rPr lang="en-US" altLang="ja-JP" sz="800" b="1" i="0" u="none" strike="noStrike" dirty="0">
                          <a:solidFill>
                            <a:schemeClr val="bg1"/>
                          </a:solidFill>
                          <a:effectLst/>
                          <a:latin typeface="Meiryo" panose="020B0604030504040204" pitchFamily="34" charset="-128"/>
                          <a:ea typeface="Meiryo" panose="020B0604030504040204" pitchFamily="34" charset="-128"/>
                        </a:rPr>
                        <a:t>1</a:t>
                      </a:r>
                      <a:r>
                        <a:rPr lang="ja-JP" altLang="en-US" sz="800" b="1" i="0" u="none" strike="noStrike">
                          <a:solidFill>
                            <a:schemeClr val="bg1"/>
                          </a:solidFill>
                          <a:effectLst/>
                          <a:latin typeface="Meiryo" panose="020B0604030504040204" pitchFamily="34" charset="-128"/>
                          <a:ea typeface="Meiryo" panose="020B0604030504040204" pitchFamily="34" charset="-128"/>
                        </a:rPr>
                        <a:t>都</a:t>
                      </a:r>
                      <a:r>
                        <a:rPr lang="en-US" altLang="ja-JP" sz="800" b="1" i="0" u="none" strike="noStrike" dirty="0">
                          <a:solidFill>
                            <a:schemeClr val="bg1"/>
                          </a:solidFill>
                          <a:effectLst/>
                          <a:latin typeface="Meiryo" panose="020B0604030504040204" pitchFamily="34" charset="-128"/>
                          <a:ea typeface="Meiryo" panose="020B0604030504040204" pitchFamily="34" charset="-128"/>
                        </a:rPr>
                        <a:t>6</a:t>
                      </a:r>
                      <a:r>
                        <a:rPr lang="ja-JP" altLang="en-US" sz="800" b="1" i="0" u="none" strike="noStrike">
                          <a:solidFill>
                            <a:schemeClr val="bg1"/>
                          </a:solidFill>
                          <a:effectLst/>
                          <a:latin typeface="Meiryo" panose="020B0604030504040204" pitchFamily="34" charset="-128"/>
                          <a:ea typeface="Meiryo" panose="020B0604030504040204" pitchFamily="34" charset="-128"/>
                        </a:rPr>
                        <a:t>県　関西</a:t>
                      </a:r>
                      <a:r>
                        <a:rPr lang="en-US" altLang="ja-JP" sz="800" b="1" i="0" u="none" strike="noStrike" dirty="0">
                          <a:solidFill>
                            <a:schemeClr val="bg1"/>
                          </a:solidFill>
                          <a:effectLst/>
                          <a:latin typeface="Meiryo" panose="020B0604030504040204" pitchFamily="34" charset="-128"/>
                          <a:ea typeface="Meiryo" panose="020B0604030504040204" pitchFamily="34" charset="-128"/>
                        </a:rPr>
                        <a:t>2</a:t>
                      </a:r>
                      <a:r>
                        <a:rPr lang="ja-JP" altLang="en-US" sz="800" b="1" i="0" u="none" strike="noStrike">
                          <a:solidFill>
                            <a:schemeClr val="bg1"/>
                          </a:solidFill>
                          <a:effectLst/>
                          <a:latin typeface="Meiryo" panose="020B0604030504040204" pitchFamily="34" charset="-128"/>
                          <a:ea typeface="Meiryo" panose="020B0604030504040204" pitchFamily="34" charset="-128"/>
                        </a:rPr>
                        <a:t>府</a:t>
                      </a:r>
                      <a:r>
                        <a:rPr lang="en-US" altLang="ja-JP" sz="800" b="1" i="0" u="none" strike="noStrike" dirty="0">
                          <a:solidFill>
                            <a:schemeClr val="bg1"/>
                          </a:solidFill>
                          <a:effectLst/>
                          <a:latin typeface="Meiryo" panose="020B0604030504040204" pitchFamily="34" charset="-128"/>
                          <a:ea typeface="Meiryo" panose="020B0604030504040204" pitchFamily="34" charset="-128"/>
                        </a:rPr>
                        <a:t>4</a:t>
                      </a:r>
                      <a:r>
                        <a:rPr lang="ja-JP" altLang="en-US" sz="800" b="1" i="0" u="none" strike="noStrike">
                          <a:solidFill>
                            <a:schemeClr val="bg1"/>
                          </a:solidFill>
                          <a:effectLst/>
                          <a:latin typeface="Meiryo" panose="020B0604030504040204" pitchFamily="34" charset="-128"/>
                          <a:ea typeface="Meiryo" panose="020B0604030504040204" pitchFamily="34" charset="-128"/>
                        </a:rPr>
                        <a:t>県）（</a:t>
                      </a:r>
                      <a:r>
                        <a:rPr lang="en-US" altLang="ja-JP" sz="800" b="1" i="0" u="none" strike="noStrike" dirty="0">
                          <a:solidFill>
                            <a:schemeClr val="bg1"/>
                          </a:solidFill>
                          <a:effectLst/>
                          <a:latin typeface="Meiryo" panose="020B0604030504040204" pitchFamily="34" charset="-128"/>
                          <a:ea typeface="Meiryo" panose="020B0604030504040204" pitchFamily="34" charset="-128"/>
                        </a:rPr>
                        <a:t>49</a:t>
                      </a:r>
                      <a:r>
                        <a:rPr lang="ja-JP" altLang="en-US" sz="800" b="1" i="0" u="none" strike="noStrike">
                          <a:solidFill>
                            <a:schemeClr val="bg1"/>
                          </a:solidFill>
                          <a:effectLst/>
                          <a:latin typeface="Meiryo" panose="020B0604030504040204" pitchFamily="34" charset="-128"/>
                          <a:ea typeface="Meiryo" panose="020B0604030504040204" pitchFamily="34" charset="-128"/>
                        </a:rPr>
                        <a:t>歳以下）</a:t>
                      </a:r>
                      <a:endParaRPr kumimoji="1" lang="ja-JP" altLang="en-US" sz="1600"/>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2117335041"/>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リリース種別</a:t>
                      </a:r>
                      <a:r>
                        <a:rPr kumimoji="1" lang="en-US" altLang="ja-JP" sz="900" b="0" i="0" kern="1200">
                          <a:solidFill>
                            <a:schemeClr val="bg1"/>
                          </a:solidFill>
                          <a:latin typeface="Meiryo"/>
                          <a:ea typeface="Meiryo"/>
                          <a:cs typeface="+mn-cs"/>
                        </a:rPr>
                        <a:t>/</a:t>
                      </a:r>
                      <a:r>
                        <a:rPr kumimoji="1" lang="ja-JP" altLang="en-US" sz="900" b="0" i="0" kern="1200">
                          <a:solidFill>
                            <a:schemeClr val="bg1"/>
                          </a:solidFill>
                          <a:latin typeface="Meiryo"/>
                          <a:ea typeface="Meiryo"/>
                          <a:cs typeface="+mn-cs"/>
                        </a:rPr>
                        <a:t>商品</a:t>
                      </a:r>
                      <a:r>
                        <a:rPr kumimoji="1" lang="en-US" altLang="ja-JP" sz="900" b="0" i="0" kern="1200">
                          <a:solidFill>
                            <a:schemeClr val="bg1"/>
                          </a:solidFill>
                          <a:latin typeface="Meiryo"/>
                          <a:ea typeface="Meiryo"/>
                          <a:cs typeface="+mn-cs"/>
                        </a:rPr>
                        <a:t>ID</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内容</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algn="ct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変更</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1000013202</a:t>
                      </a:r>
                      <a:endParaRPr lang="ja-JP" altLang="en-US" sz="900" b="0" i="0" u="none" strike="noStrike">
                        <a:solidFill>
                          <a:srgbClr val="FF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b="0" i="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1000013169</a:t>
                      </a:r>
                      <a:endParaRPr lang="ja-JP" altLang="en-US" sz="900" b="0" i="0" u="none" strike="noStrike">
                        <a:solidFill>
                          <a:srgbClr val="FF0000"/>
                        </a:solidFill>
                        <a:effectLst/>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b="0" i="0" dirty="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fontAlgn="ctr">
                        <a:buNone/>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1000013152</a:t>
                      </a:r>
                      <a:endParaRPr lang="en-US" altLang="ja-JP" sz="900" b="0" i="0" u="none" strike="noStrike" dirty="0">
                        <a:solidFill>
                          <a:srgbClr val="000000"/>
                        </a:solidFill>
                        <a:effectLst/>
                        <a:latin typeface="Meiryo" panose="020B0604030504040204" pitchFamily="34" charset="-128"/>
                        <a:ea typeface="Meiryo" panose="020B0604030504040204" pitchFamily="34" charset="-128"/>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内容</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p>
                      <a:pPr algn="ctr"/>
                      <a:r>
                        <a:rPr kumimoji="1" lang="ja-JP" altLang="en-US" sz="900" b="0" i="0" kern="1200">
                          <a:solidFill>
                            <a:srgbClr val="0D0D0D"/>
                          </a:solidFill>
                          <a:latin typeface="Meiryo" panose="020B0604030504040204" pitchFamily="34" charset="-128"/>
                          <a:ea typeface="Meiryo" panose="020B0604030504040204" pitchFamily="34" charset="-128"/>
                          <a:cs typeface="+mn-cs"/>
                        </a:rPr>
                        <a:t>変更</a:t>
                      </a:r>
                      <a:endParaRPr kumimoji="1" lang="ja-JP" altLang="en-US" sz="900" b="0" i="0">
                        <a:solidFill>
                          <a:srgbClr val="0D0D0D"/>
                        </a:solidFill>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solidFill>
                          <a:effectLst/>
                          <a:latin typeface="Meiryo" panose="020B0604030504040204" pitchFamily="34" charset="-128"/>
                          <a:ea typeface="Meiryo" panose="020B0604030504040204" pitchFamily="34" charset="-128"/>
                          <a:cs typeface="+mn-cs"/>
                        </a:rPr>
                        <a:t>1000013155</a:t>
                      </a:r>
                      <a:endParaRPr lang="ja-JP" altLang="en-US" sz="900" b="0" i="0" u="none" strike="noStrike">
                        <a:solidFill>
                          <a:srgbClr val="FF0000"/>
                        </a:solidFill>
                        <a:effectLst/>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予約開始日</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メイリオ"/>
                          <a:ea typeface="メイリオ"/>
                          <a:cs typeface="+mn-cs"/>
                        </a:rPr>
                        <a:t>2026</a:t>
                      </a:r>
                      <a:r>
                        <a:rPr kumimoji="1" lang="ja-JP" altLang="en-US" sz="900" kern="1200">
                          <a:solidFill>
                            <a:srgbClr val="0D0D0D"/>
                          </a:solidFill>
                          <a:latin typeface="メイリオ"/>
                          <a:ea typeface="メイリオ"/>
                          <a:cs typeface="+mn-cs"/>
                        </a:rPr>
                        <a:t>年</a:t>
                      </a:r>
                      <a:r>
                        <a:rPr kumimoji="1" lang="en-US" altLang="ja-JP" sz="900" kern="1200" dirty="0">
                          <a:solidFill>
                            <a:srgbClr val="0D0D0D"/>
                          </a:solidFill>
                          <a:latin typeface="メイリオ"/>
                          <a:ea typeface="メイリオ"/>
                          <a:cs typeface="+mn-cs"/>
                        </a:rPr>
                        <a:t>2</a:t>
                      </a:r>
                      <a:r>
                        <a:rPr kumimoji="1" lang="ja-JP" altLang="en-US" sz="900" kern="1200">
                          <a:solidFill>
                            <a:srgbClr val="0D0D0D"/>
                          </a:solidFill>
                          <a:latin typeface="メイリオ"/>
                          <a:ea typeface="メイリオ"/>
                          <a:cs typeface="+mn-cs"/>
                        </a:rPr>
                        <a:t>月</a:t>
                      </a:r>
                      <a:r>
                        <a:rPr kumimoji="1" lang="en-US" altLang="ja-JP" sz="900" kern="1200" dirty="0">
                          <a:solidFill>
                            <a:srgbClr val="0D0D0D"/>
                          </a:solidFill>
                          <a:latin typeface="メイリオ"/>
                          <a:ea typeface="メイリオ"/>
                          <a:cs typeface="+mn-cs"/>
                        </a:rPr>
                        <a:t>5</a:t>
                      </a:r>
                      <a:r>
                        <a:rPr kumimoji="1" lang="ja-JP" altLang="en-US" sz="900" kern="1200">
                          <a:solidFill>
                            <a:srgbClr val="0D0D0D"/>
                          </a:solidFill>
                          <a:latin typeface="メイリオ"/>
                          <a:ea typeface="メイリオ"/>
                          <a:cs typeface="+mn-cs"/>
                        </a:rPr>
                        <a:t>日</a:t>
                      </a:r>
                      <a:r>
                        <a:rPr lang="en-US" altLang="ja-JP" sz="900" kern="1200" dirty="0">
                          <a:solidFill>
                            <a:srgbClr val="0D0D0D"/>
                          </a:solidFill>
                          <a:latin typeface="メイリオ"/>
                          <a:ea typeface="メイリオ"/>
                          <a:cs typeface="+mn-cs"/>
                        </a:rPr>
                        <a:t>(</a:t>
                      </a:r>
                      <a:r>
                        <a:rPr lang="ja-JP" altLang="en-US" sz="900" kern="1200" dirty="0">
                          <a:solidFill>
                            <a:srgbClr val="0D0D0D"/>
                          </a:solidFill>
                          <a:latin typeface="メイリオ"/>
                          <a:ea typeface="メイリオ"/>
                          <a:cs typeface="+mn-cs"/>
                        </a:rPr>
                        <a:t>木</a:t>
                      </a:r>
                      <a:r>
                        <a:rPr lang="en-US" altLang="ja-JP" sz="900" kern="1200" dirty="0">
                          <a:solidFill>
                            <a:srgbClr val="0D0D0D"/>
                          </a:solidFill>
                          <a:latin typeface="メイリオ"/>
                          <a:ea typeface="メイリオ"/>
                          <a:cs typeface="+mn-cs"/>
                        </a:rPr>
                        <a:t>)</a:t>
                      </a: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kern="1200" dirty="0">
                        <a:solidFill>
                          <a:srgbClr val="0D0D0D"/>
                        </a:solidFill>
                        <a:latin typeface="メイリオ"/>
                        <a:ea typeface="メイリオ"/>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777446988"/>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 -</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sz="900" b="0" i="0">
                        <a:latin typeface="Meiryo" panose="020B0604030504040204" pitchFamily="34" charset="-128"/>
                        <a:ea typeface="Meiryo" panose="020B0604030504040204" pitchFamily="34" charset="-128"/>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4229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広告タイプ</a:t>
                      </a:r>
                      <a:r>
                        <a:rPr kumimoji="1" lang="en-US" altLang="ja-JP" sz="900" b="0" i="0" kern="1200" dirty="0">
                          <a:solidFill>
                            <a:schemeClr val="bg1"/>
                          </a:solidFill>
                          <a:latin typeface="Meiryo"/>
                          <a:ea typeface="Meiryo"/>
                          <a:cs typeface="+mn-cs"/>
                        </a:rPr>
                        <a:t>/</a:t>
                      </a:r>
                      <a:r>
                        <a:rPr kumimoji="1" lang="ja-JP" altLang="en-US" sz="900" b="0" i="0" kern="1200">
                          <a:solidFill>
                            <a:schemeClr val="bg1"/>
                          </a:solidFill>
                          <a:latin typeface="Meiryo"/>
                          <a:ea typeface="Meiryo"/>
                          <a:cs typeface="+mn-cs"/>
                        </a:rPr>
                        <a:t>メインメディアの形式</a:t>
                      </a:r>
                      <a:r>
                        <a:rPr kumimoji="1" lang="en-US" altLang="ja-JP" sz="900" b="0" i="0" kern="1200" dirty="0">
                          <a:solidFill>
                            <a:schemeClr val="bg1"/>
                          </a:solidFill>
                          <a:latin typeface="Meiryo"/>
                          <a:ea typeface="Meiryo"/>
                          <a:cs typeface="+mn-cs"/>
                        </a:rPr>
                        <a:t>/</a:t>
                      </a:r>
                    </a:p>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lang="en-US" altLang="ja-JP" sz="900" b="0" i="0" kern="1200" dirty="0">
                          <a:solidFill>
                            <a:srgbClr val="0D0D0D"/>
                          </a:solidFill>
                          <a:latin typeface="Meiryo"/>
                          <a:ea typeface="Meiryo"/>
                          <a:cs typeface="+mn-cs"/>
                        </a:rPr>
                        <a:t>【</a:t>
                      </a:r>
                      <a:r>
                        <a:rPr lang="ja-JP" altLang="en-US" sz="900" b="0" i="0" kern="1200">
                          <a:solidFill>
                            <a:srgbClr val="0D0D0D"/>
                          </a:solidFill>
                          <a:latin typeface="Meiryo"/>
                          <a:ea typeface="Meiryo"/>
                          <a:cs typeface="+mn-cs"/>
                        </a:rPr>
                        <a:t>スマートフォン</a:t>
                      </a:r>
                      <a:r>
                        <a:rPr lang="en-US" altLang="ja-JP" sz="900" b="0" i="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バナー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画像</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p>
                    <a:p>
                      <a:pPr algn="ctr"/>
                      <a:r>
                        <a:rPr kumimoji="1" lang="ja-JP" altLang="en-US" sz="900" kern="1200">
                          <a:solidFill>
                            <a:srgbClr val="0D0D0D"/>
                          </a:solidFill>
                          <a:latin typeface="Meiryo"/>
                          <a:ea typeface="Meiryo"/>
                          <a:cs typeface="+mn-cs"/>
                        </a:rPr>
                        <a:t>バナー</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動画</a:t>
                      </a:r>
                      <a:r>
                        <a:rPr kumimoji="1" lang="en-US" altLang="ja-JP" sz="900" kern="1200" dirty="0">
                          <a:solidFill>
                            <a:srgbClr val="0D0D0D"/>
                          </a:solidFill>
                          <a:latin typeface="Meiryo"/>
                          <a:ea typeface="Meiryo"/>
                          <a:cs typeface="+mn-cs"/>
                        </a:rPr>
                        <a:t>/16</a:t>
                      </a:r>
                      <a:r>
                        <a:rPr kumimoji="1" lang="ja-JP" altLang="en-US" sz="900" kern="1200">
                          <a:solidFill>
                            <a:srgbClr val="0D0D0D"/>
                          </a:solidFill>
                          <a:latin typeface="Meiryo"/>
                          <a:ea typeface="Meiryo"/>
                          <a:cs typeface="+mn-cs"/>
                        </a:rPr>
                        <a:t>：</a:t>
                      </a:r>
                      <a:r>
                        <a:rPr kumimoji="1" lang="en-US" altLang="ja-JP" sz="900" kern="1200" dirty="0">
                          <a:solidFill>
                            <a:srgbClr val="0D0D0D"/>
                          </a:solidFill>
                          <a:latin typeface="Meiryo"/>
                          <a:ea typeface="Meiryo"/>
                          <a:cs typeface="+mn-cs"/>
                        </a:rPr>
                        <a:t>9</a:t>
                      </a:r>
                      <a:r>
                        <a:rPr kumimoji="1" lang="ja-JP" altLang="en-US" sz="900" kern="1200">
                          <a:solidFill>
                            <a:srgbClr val="0D0D0D"/>
                          </a:solidFill>
                          <a:latin typeface="Meiryo"/>
                          <a:ea typeface="Meiryo"/>
                          <a:cs typeface="+mn-cs"/>
                        </a:rPr>
                        <a:t>　</a:t>
                      </a: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lang="en-US" altLang="ja-JP" sz="900" b="0" i="0" kern="1200" dirty="0">
                        <a:solidFill>
                          <a:srgbClr val="0D0D0D"/>
                        </a:solidFill>
                        <a:latin typeface="Meiryo"/>
                        <a:ea typeface="Meiryo"/>
                        <a:cs typeface="+mn-cs"/>
                      </a:endParaRPr>
                    </a:p>
                  </a:txBody>
                  <a:tcPr marR="1188000"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41777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kern="1200" dirty="0">
                          <a:solidFill>
                            <a:srgbClr val="0D0D0D"/>
                          </a:solidFill>
                          <a:latin typeface="Meiryo"/>
                          <a:ea typeface="Meiryo"/>
                          <a:cs typeface="+mn-cs"/>
                        </a:rPr>
                        <a:t>動画をフルスクリーンで再生する（</a:t>
                      </a:r>
                      <a:r>
                        <a:rPr kumimoji="1" lang="en" altLang="ja-JP" sz="900" kern="1200" dirty="0">
                          <a:solidFill>
                            <a:srgbClr val="0D0D0D"/>
                          </a:solidFill>
                          <a:latin typeface="Meiryo"/>
                          <a:ea typeface="Meiryo"/>
                          <a:cs typeface="+mn-cs"/>
                        </a:rPr>
                        <a:t>for view</a:t>
                      </a:r>
                      <a:r>
                        <a:rPr kumimoji="1" lang="ja-JP" altLang="en" sz="900" kern="1200" dirty="0">
                          <a:solidFill>
                            <a:srgbClr val="0D0D0D"/>
                          </a:solidFill>
                          <a:latin typeface="Meiryo"/>
                          <a:ea typeface="Meiryo"/>
                          <a:cs typeface="+mn-cs"/>
                        </a:rPr>
                        <a:t>）　</a:t>
                      </a:r>
                      <a:r>
                        <a:rPr kumimoji="1" lang="en" altLang="ja-JP" sz="900" kern="1200" dirty="0">
                          <a:solidFill>
                            <a:srgbClr val="0D0D0D"/>
                          </a:solidFill>
                          <a:latin typeface="Meiryo"/>
                          <a:ea typeface="Meiryo"/>
                          <a:cs typeface="+mn-cs"/>
                        </a:rPr>
                        <a:t>/</a:t>
                      </a:r>
                      <a:r>
                        <a:rPr kumimoji="1" lang="ja-JP" altLang="en" sz="900" kern="1200" dirty="0">
                          <a:solidFill>
                            <a:srgbClr val="0D0D0D"/>
                          </a:solidFill>
                          <a:latin typeface="Meiryo"/>
                          <a:ea typeface="Meiryo"/>
                          <a:cs typeface="+mn-cs"/>
                        </a:rPr>
                        <a:t>　</a:t>
                      </a:r>
                      <a:r>
                        <a:rPr kumimoji="1" lang="ja-JP" altLang="en-US" sz="900" kern="1200" dirty="0">
                          <a:solidFill>
                            <a:srgbClr val="0D0D0D"/>
                          </a:solidFill>
                          <a:latin typeface="Meiryo"/>
                          <a:ea typeface="Meiryo"/>
                          <a:cs typeface="+mn-cs"/>
                        </a:rPr>
                        <a:t>ランディングページを表示する（</a:t>
                      </a:r>
                      <a:r>
                        <a:rPr kumimoji="1" lang="en" altLang="ja-JP" sz="900" kern="1200" dirty="0">
                          <a:solidFill>
                            <a:srgbClr val="0D0D0D"/>
                          </a:solidFill>
                          <a:latin typeface="Meiryo"/>
                          <a:ea typeface="Meiryo"/>
                          <a:cs typeface="+mn-cs"/>
                        </a:rPr>
                        <a:t>for click</a:t>
                      </a:r>
                      <a:r>
                        <a:rPr kumimoji="1" lang="ja-JP" altLang="en" sz="900" kern="1200" dirty="0">
                          <a:solidFill>
                            <a:srgbClr val="0D0D0D"/>
                          </a:solidFill>
                          <a:latin typeface="Meiryo"/>
                          <a:ea typeface="Meiryo"/>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 sz="900" kern="1200" dirty="0">
                        <a:solidFill>
                          <a:srgbClr val="0D0D0D"/>
                        </a:solidFill>
                        <a:latin typeface="Meiryo"/>
                        <a:ea typeface="Meiryo"/>
                        <a:cs typeface="+mn-cs"/>
                      </a:endParaRP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99359456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kern="1200">
                          <a:solidFill>
                            <a:srgbClr val="0D0D0D"/>
                          </a:solidFill>
                          <a:latin typeface="Meiryo"/>
                          <a:ea typeface="Meiryo"/>
                          <a:cs typeface="+mn-cs"/>
                        </a:rPr>
                        <a:t>スマートフォン（ウェブ</a:t>
                      </a:r>
                      <a:r>
                        <a:rPr kumimoji="1" lang="en-US" altLang="ja-JP" sz="900" b="0" i="0" kern="1200" dirty="0">
                          <a:solidFill>
                            <a:srgbClr val="0D0D0D"/>
                          </a:solidFill>
                          <a:latin typeface="Meiryo"/>
                          <a:ea typeface="Meiryo"/>
                          <a:cs typeface="+mn-cs"/>
                        </a:rPr>
                        <a:t>/</a:t>
                      </a:r>
                      <a:r>
                        <a:rPr kumimoji="1" lang="ja-JP" altLang="en-US" sz="900" b="0" i="0" kern="1200">
                          <a:solidFill>
                            <a:srgbClr val="0D0D0D"/>
                          </a:solidFill>
                          <a:latin typeface="Meiryo"/>
                          <a:ea typeface="Meiryo"/>
                          <a:cs typeface="+mn-cs"/>
                        </a:rPr>
                        <a:t>アプリ）</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Yahoo! JAPAN</a:t>
                      </a:r>
                      <a:r>
                        <a:rPr kumimoji="1" lang="ja-JP" altLang="en-US" sz="900" b="0" i="0" kern="1200" dirty="0">
                          <a:solidFill>
                            <a:srgbClr val="0D0D0D"/>
                          </a:solidFill>
                          <a:latin typeface="Meiryo"/>
                          <a:ea typeface="Meiryo"/>
                          <a:cs typeface="+mn-cs"/>
                        </a:rPr>
                        <a:t>　トップページ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dirty="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および　</a:t>
                      </a:r>
                      <a:r>
                        <a:rPr kumimoji="1" lang="en-US" altLang="ja-JP" sz="900" b="0" i="0" kern="1200" dirty="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アプリのファーストビュー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b="0" i="0" kern="120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28002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panose="020B0604030504040204" pitchFamily="34" charset="-128"/>
                          <a:ea typeface="Meiryo" panose="020B0604030504040204" pitchFamily="34" charset="-128"/>
                          <a:cs typeface="+mn-cs"/>
                        </a:rPr>
                        <a:t>掲載期間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4</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　</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2026</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9</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dirty="0">
                          <a:ln>
                            <a:noFill/>
                          </a:ln>
                          <a:solidFill>
                            <a:srgbClr val="0D0D0D"/>
                          </a:solidFill>
                          <a:effectLst/>
                          <a:uLnTx/>
                          <a:uFillTx/>
                          <a:latin typeface="Meiryo"/>
                          <a:ea typeface="Meiryo"/>
                          <a:cs typeface="+mn-cs"/>
                        </a:rPr>
                        <a:t>30</a:t>
                      </a:r>
                      <a:r>
                        <a:rPr kumimoji="1" lang="ja-JP" altLang="en-US" sz="900" b="0" i="0" u="none" strike="noStrike" kern="1200" cap="none" spc="0" normalizeH="0" baseline="0" noProof="0" dirty="0">
                          <a:ln>
                            <a:noFill/>
                          </a:ln>
                          <a:solidFill>
                            <a:srgbClr val="0D0D0D"/>
                          </a:solidFill>
                          <a:effectLst/>
                          <a:uLnTx/>
                          <a:uFillTx/>
                          <a:latin typeface="Meiryo"/>
                          <a:ea typeface="Meiryo"/>
                          <a:cs typeface="+mn-cs"/>
                        </a:rPr>
                        <a:t>日（水）</a:t>
                      </a: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marL="0" marR="0" lvl="0" indent="0" algn="ctr" rtl="0" eaLnBrk="1" fontAlgn="auto" latinLnBrk="0" hangingPunct="1">
                        <a:lnSpc>
                          <a:spcPct val="100000"/>
                        </a:lnSpc>
                        <a:spcBef>
                          <a:spcPts val="0"/>
                        </a:spcBef>
                        <a:spcAft>
                          <a:spcPts val="0"/>
                        </a:spcAft>
                        <a:buClrTx/>
                        <a:buSzTx/>
                        <a:buFontTx/>
                        <a:buNone/>
                      </a:pPr>
                      <a:endParaRPr kumimoji="1" lang="ja-JP" altLang="ja-JP" sz="900" dirty="0">
                        <a:solidFill>
                          <a:srgbClr val="0D0D0D"/>
                        </a:solidFill>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日（</a:t>
                      </a:r>
                      <a:r>
                        <a:rPr kumimoji="1" lang="en-US" altLang="ja-JP" sz="900" b="0" i="0" kern="1200" dirty="0">
                          <a:solidFill>
                            <a:srgbClr val="0D0D0D"/>
                          </a:solidFill>
                          <a:latin typeface="Meiryo"/>
                          <a:ea typeface="Meiryo"/>
                          <a:cs typeface="+mn-cs"/>
                        </a:rPr>
                        <a:t>1</a:t>
                      </a:r>
                      <a:r>
                        <a:rPr kumimoji="1" lang="ja-JP" altLang="en-US" sz="900" b="0" i="0" kern="1200">
                          <a:solidFill>
                            <a:srgbClr val="0D0D0D"/>
                          </a:solidFill>
                          <a:latin typeface="Meiryo"/>
                          <a:ea typeface="Meiryo"/>
                          <a:cs typeface="+mn-cs"/>
                        </a:rPr>
                        <a:t>時間単位）</a:t>
                      </a: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tc hMerge="1">
                  <a:txBody>
                    <a:bodyPr/>
                    <a:lstStyle/>
                    <a:p>
                      <a:pPr algn="ctr"/>
                      <a:endParaRPr kumimoji="1" lang="ja-JP" altLang="en-US" sz="900" b="0" i="0" kern="1200" dirty="0">
                        <a:solidFill>
                          <a:srgbClr val="FF0033"/>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i="0">
                          <a:solidFill>
                            <a:srgbClr val="0D0D0D"/>
                          </a:solidFill>
                          <a:latin typeface="Meiryo"/>
                          <a:ea typeface="Meiryo"/>
                        </a:rPr>
                        <a:t>時間帯ジャック購入型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pPr algn="ctr"/>
                      <a:endParaRPr kumimoji="1" lang="ja-JP" altLang="en-US" sz="900" b="0" i="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8002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rowSpan="2" gridSpan="8">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a:ea typeface="Meiryo"/>
                          <a:cs typeface="+mn-cs"/>
                        </a:rPr>
                        <a:t>価格は時間帯ジャック価格表をご確認ください。</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endParaRPr kumimoji="1" lang="ja-JP" altLang="en-US"/>
                    </a:p>
                  </a:txBody>
                  <a:tcPr>
                    <a:lnL w="12700" cap="flat" cmpd="sng" algn="ctr">
                      <a:solidFill>
                        <a:schemeClr val="bg1"/>
                      </a:solidFill>
                      <a:prstDash val="solid"/>
                      <a:round/>
                      <a:headEnd type="none" w="med" len="med"/>
                      <a:tailEnd type="none" w="med" len="med"/>
                    </a:lnL>
                  </a:tcPr>
                </a:tc>
                <a:tc rowSpan="2"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srgbClr val="0D0D0D"/>
                        </a:solidFill>
                        <a:effectLst/>
                        <a:uLnTx/>
                        <a:uFillTx/>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hMerge="1">
                  <a:txBody>
                    <a:bodyPr/>
                    <a:lstStyle/>
                    <a:p>
                      <a:endParaRPr kumimoji="1" lang="ja-JP" altLang="en-US"/>
                    </a:p>
                  </a:txBody>
                  <a:tcPr/>
                </a:tc>
                <a:extLst>
                  <a:ext uri="{0D108BD9-81ED-4DB2-BD59-A6C34878D82A}">
                    <a16:rowId xmlns:a16="http://schemas.microsoft.com/office/drawing/2014/main" val="3381913646"/>
                  </a:ext>
                </a:extLst>
              </a:tr>
              <a:tr h="2602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a:solidFill>
                            <a:schemeClr val="bg1"/>
                          </a:solidFill>
                          <a:latin typeface="Meiryo"/>
                          <a:ea typeface="Meiryo"/>
                          <a:cs typeface="+mn-cs"/>
                        </a:rPr>
                        <a:t>基本料金（</a:t>
                      </a:r>
                      <a:r>
                        <a:rPr kumimoji="1" lang="en-US" altLang="ja-JP" sz="900" b="0" i="0" kern="1200" dirty="0" err="1">
                          <a:solidFill>
                            <a:schemeClr val="bg1"/>
                          </a:solidFill>
                          <a:latin typeface="Meiryo"/>
                          <a:ea typeface="Meiryo"/>
                          <a:cs typeface="+mn-cs"/>
                        </a:rPr>
                        <a:t>vCPM</a:t>
                      </a:r>
                      <a:r>
                        <a:rPr kumimoji="1" lang="ja-JP" altLang="en-US" sz="900" b="0" i="0" kern="120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8" v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endParaRPr kumimoji="1" lang="en-US" altLang="ja-JP" sz="900" b="0" i="0" dirty="0">
                        <a:solidFill>
                          <a:srgbClr val="0D0D0D"/>
                        </a:solidFill>
                        <a:latin typeface="Meiryo"/>
                        <a:ea typeface="Meiryo"/>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4462905"/>
                  </a:ext>
                </a:extLst>
              </a:tr>
              <a:tr h="27001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a:solidFill>
                            <a:schemeClr val="bg1"/>
                          </a:solidFill>
                          <a:latin typeface="Meiryo"/>
                          <a:ea typeface="Meiryo"/>
                          <a:cs typeface="+mn-cs"/>
                        </a:rPr>
                        <a:t>想定</a:t>
                      </a:r>
                      <a:r>
                        <a:rPr kumimoji="1" lang="en-US" altLang="ja-JP" sz="900" b="0" i="0" kern="1200" dirty="0" err="1">
                          <a:solidFill>
                            <a:schemeClr val="bg1"/>
                          </a:solidFill>
                          <a:latin typeface="Meiryo"/>
                          <a:ea typeface="Meiryo"/>
                          <a:cs typeface="+mn-cs"/>
                        </a:rPr>
                        <a:t>vimps</a:t>
                      </a:r>
                      <a:r>
                        <a:rPr kumimoji="1" lang="ja-JP" altLang="en-US" sz="900" b="0" i="0" kern="1200">
                          <a:solidFill>
                            <a:schemeClr val="bg1"/>
                          </a:solidFill>
                          <a:latin typeface="Meiryo"/>
                          <a:ea typeface="Meiryo"/>
                          <a:cs typeface="+mn-cs"/>
                        </a:rPr>
                        <a:t>（</a:t>
                      </a:r>
                      <a:r>
                        <a:rPr kumimoji="1" lang="ja-JP" altLang="en-US" sz="90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algn="ctr"/>
                      <a:r>
                        <a:rPr kumimoji="1" lang="en-US" altLang="ja-JP" sz="900" b="0" i="0" dirty="0">
                          <a:latin typeface="Meiryo" panose="020B0604030504040204" pitchFamily="34" charset="-128"/>
                          <a:ea typeface="Meiryo" panose="020B0604030504040204" pitchFamily="34" charset="-128"/>
                        </a:rPr>
                        <a:t>-</a:t>
                      </a:r>
                      <a:endParaRPr kumimoji="1" lang="ja-JP" altLang="en-US"/>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900" b="0" i="0" kern="1200" dirty="0">
                        <a:solidFill>
                          <a:schemeClr val="tx1">
                            <a:lumMod val="65000"/>
                            <a:lumOff val="35000"/>
                          </a:schemeClr>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chemeClr val="tx1">
                              <a:lumMod val="65000"/>
                              <a:lumOff val="35000"/>
                            </a:schemeClr>
                          </a:solidFill>
                          <a:latin typeface="Meiryo" panose="020B0604030504040204" pitchFamily="34" charset="-128"/>
                          <a:ea typeface="Meiryo" panose="020B0604030504040204" pitchFamily="34" charset="-128"/>
                          <a:cs typeface="+mn-cs"/>
                        </a:rPr>
                        <a:t>-</a:t>
                      </a:r>
                      <a:endParaRPr kumimoji="1" lang="ja-JP" altLang="en-US" sz="900" b="0" i="0" kern="1200" dirty="0">
                        <a:solidFill>
                          <a:schemeClr val="tx1">
                            <a:lumMod val="65000"/>
                            <a:lumOff val="35000"/>
                          </a:schemeClr>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1988356064"/>
                  </a:ext>
                </a:extLst>
              </a:tr>
            </a:tbl>
          </a:graphicData>
        </a:graphic>
      </p:graphicFrame>
      <p:sp>
        <p:nvSpPr>
          <p:cNvPr id="11" name="円/楕円 49">
            <a:extLst>
              <a:ext uri="{FF2B5EF4-FFF2-40B4-BE49-F238E27FC236}">
                <a16:creationId xmlns:a16="http://schemas.microsoft.com/office/drawing/2014/main" id="{F1A791E8-DB8B-63A3-0F0E-9375C95ACCEC}"/>
              </a:ext>
            </a:extLst>
          </p:cNvPr>
          <p:cNvSpPr>
            <a:spLocks noChangeAspect="1"/>
          </p:cNvSpPr>
          <p:nvPr/>
        </p:nvSpPr>
        <p:spPr>
          <a:xfrm>
            <a:off x="7910500" y="2494645"/>
            <a:ext cx="214409" cy="214409"/>
          </a:xfrm>
          <a:prstGeom prst="ellipse">
            <a:avLst/>
          </a:pr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9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 name="正方形/長方形 1">
            <a:extLst>
              <a:ext uri="{FF2B5EF4-FFF2-40B4-BE49-F238E27FC236}">
                <a16:creationId xmlns:a16="http://schemas.microsoft.com/office/drawing/2014/main" id="{6359C878-ABDD-020F-9A23-6AD9973F62CD}"/>
              </a:ext>
            </a:extLst>
          </p:cNvPr>
          <p:cNvSpPr/>
          <p:nvPr/>
        </p:nvSpPr>
        <p:spPr>
          <a:xfrm>
            <a:off x="398016" y="5786558"/>
            <a:ext cx="10423046" cy="338554"/>
          </a:xfrm>
          <a:prstGeom prst="rect">
            <a:avLst/>
          </a:prstGeom>
        </p:spPr>
        <p:txBody>
          <a:bodyPr wrap="non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rPr>
              <a:t>※</a:t>
            </a:r>
            <a:r>
              <a:rPr kumimoji="0" lang="ja-JP" altLang="en-US" sz="800" kern="0" noProof="0" dirty="0">
                <a:solidFill>
                  <a:srgbClr val="0D0D0D"/>
                </a:solidFill>
              </a:rPr>
              <a:t>時間帯ジャック商品は</a:t>
            </a:r>
            <a:r>
              <a:rPr kumimoji="0" lang="en-US" altLang="ja-JP" sz="800" kern="0" noProof="0" dirty="0">
                <a:solidFill>
                  <a:srgbClr val="0D0D0D"/>
                </a:solidFill>
              </a:rPr>
              <a:t>1</a:t>
            </a:r>
            <a:r>
              <a:rPr kumimoji="0" lang="ja-JP" altLang="en-US" sz="800" kern="0" noProof="0" dirty="0">
                <a:solidFill>
                  <a:srgbClr val="0D0D0D"/>
                </a:solidFill>
              </a:rPr>
              <a:t>日で最大</a:t>
            </a:r>
            <a:r>
              <a:rPr kumimoji="0" lang="en-US" altLang="ja-JP" sz="800" kern="0" noProof="0" dirty="0">
                <a:solidFill>
                  <a:srgbClr val="0D0D0D"/>
                </a:solidFill>
              </a:rPr>
              <a:t>3</a:t>
            </a:r>
            <a:r>
              <a:rPr kumimoji="0" lang="ja-JP" altLang="en-US" sz="800" kern="0" noProof="0" dirty="0">
                <a:solidFill>
                  <a:srgbClr val="0D0D0D"/>
                </a:solidFill>
              </a:rPr>
              <a:t>時間、</a:t>
            </a:r>
            <a:r>
              <a:rPr kumimoji="0" lang="en-US" altLang="ja-JP" sz="800" kern="0" noProof="0" dirty="0">
                <a:solidFill>
                  <a:srgbClr val="0D0D0D"/>
                </a:solidFill>
              </a:rPr>
              <a:t>1</a:t>
            </a:r>
            <a:r>
              <a:rPr kumimoji="0" lang="ja-JP" altLang="en-US" sz="800" kern="0" noProof="0" dirty="0">
                <a:solidFill>
                  <a:srgbClr val="0D0D0D"/>
                </a:solidFill>
              </a:rPr>
              <a:t>週間で最大</a:t>
            </a:r>
            <a:r>
              <a:rPr kumimoji="0" lang="en-US" altLang="ja-JP" sz="800" kern="0" noProof="0" dirty="0">
                <a:solidFill>
                  <a:srgbClr val="0D0D0D"/>
                </a:solidFill>
              </a:rPr>
              <a:t>10</a:t>
            </a:r>
            <a:r>
              <a:rPr kumimoji="0" lang="ja-JP" altLang="en-US" sz="800" kern="0" noProof="0" dirty="0">
                <a:solidFill>
                  <a:srgbClr val="0D0D0D"/>
                </a:solidFill>
              </a:rPr>
              <a:t>時間までの販売となります。</a:t>
            </a:r>
            <a:endParaRPr kumimoji="0" lang="en-US" altLang="ja-JP" sz="800" kern="0" noProof="0" dirty="0">
              <a:solidFill>
                <a:srgbClr val="0D0D0D"/>
              </a:solidFill>
            </a:endParaRPr>
          </a:p>
          <a:p>
            <a:pPr>
              <a:defRPr/>
            </a:pP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a:ln>
                  <a:noFill/>
                </a:ln>
                <a:solidFill>
                  <a:srgbClr val="0D0D0D"/>
                </a:solidFill>
                <a:effectLst/>
                <a:uLnTx/>
                <a:uFillTx/>
                <a:latin typeface="Meiryo"/>
                <a:ea typeface="Meiryo"/>
              </a:rPr>
              <a:t>SP</a:t>
            </a:r>
            <a:r>
              <a:rPr kumimoji="0" lang="ja-JP" altLang="ja-JP" sz="800" b="0" i="0" u="none" strike="noStrike" kern="0" cap="none" spc="0" normalizeH="0" baseline="0" noProof="0" dirty="0">
                <a:ln>
                  <a:noFill/>
                </a:ln>
                <a:solidFill>
                  <a:srgbClr val="0D0D0D"/>
                </a:solidFill>
                <a:effectLst/>
                <a:uLnTx/>
                <a:uFillTx/>
                <a:latin typeface="Meiryo"/>
                <a:ea typeface="Meiryo"/>
              </a:rPr>
              <a:t>はスマートフォン</a:t>
            </a:r>
            <a:r>
              <a:rPr kumimoji="0" lang="ja-JP" altLang="ja-JP" sz="800" kern="0" dirty="0">
                <a:solidFill>
                  <a:srgbClr val="0D0D0D"/>
                </a:solidFill>
                <a:latin typeface="Meiryo"/>
                <a:ea typeface="Meiryo"/>
              </a:rPr>
              <a:t>、</a:t>
            </a:r>
            <a:r>
              <a:rPr kumimoji="0" lang="en-US" altLang="ja-JP" sz="800" kern="0" dirty="0">
                <a:solidFill>
                  <a:srgbClr val="0D0D0D"/>
                </a:solidFill>
                <a:latin typeface="Meiryo"/>
                <a:ea typeface="Meiryo"/>
              </a:rPr>
              <a:t>PC</a:t>
            </a:r>
            <a:r>
              <a:rPr kumimoji="0" lang="ja-JP" altLang="ja-JP" sz="800" kern="0" dirty="0">
                <a:solidFill>
                  <a:srgbClr val="0D0D0D"/>
                </a:solidFill>
                <a:latin typeface="Meiryo"/>
                <a:ea typeface="Meiryo"/>
              </a:rPr>
              <a:t>はパソコン、</a:t>
            </a:r>
            <a:r>
              <a:rPr kumimoji="0" lang="en-US" altLang="ja-JP" sz="800" kern="0" dirty="0">
                <a:solidFill>
                  <a:srgbClr val="0D0D0D"/>
                </a:solidFill>
                <a:latin typeface="Meiryo"/>
                <a:ea typeface="Meiryo"/>
              </a:rPr>
              <a:t>MD</a:t>
            </a:r>
            <a:r>
              <a:rPr kumimoji="0" lang="ja-JP" altLang="ja-JP" sz="800" kern="0" dirty="0">
                <a:solidFill>
                  <a:srgbClr val="0D0D0D"/>
                </a:solidFill>
                <a:latin typeface="Meiryo"/>
                <a:ea typeface="Meiryo"/>
              </a:rPr>
              <a:t>はマルチデバイス</a:t>
            </a:r>
            <a:r>
              <a:rPr kumimoji="0" lang="ja-JP" altLang="ja-JP" sz="800" b="0" i="0" u="none" strike="noStrike" kern="0" cap="none" spc="0" normalizeH="0" baseline="0" noProof="0" dirty="0">
                <a:ln>
                  <a:noFill/>
                </a:ln>
                <a:solidFill>
                  <a:srgbClr val="0D0D0D"/>
                </a:solidFill>
                <a:effectLst/>
                <a:uLnTx/>
                <a:uFillTx/>
                <a:latin typeface="Meiryo"/>
                <a:ea typeface="Meiryo"/>
              </a:rPr>
              <a:t>の略称です。</a:t>
            </a:r>
            <a:r>
              <a:rPr kumimoji="0" lang="ja-JP" altLang="en-US" sz="800" b="0" i="0" u="none" strike="noStrike" kern="0" cap="none" spc="0" normalizeH="0" baseline="0" noProof="0" dirty="0">
                <a:ln>
                  <a:noFill/>
                </a:ln>
                <a:solidFill>
                  <a:srgbClr val="0D0D0D"/>
                </a:solidFill>
                <a:effectLst/>
                <a:uLnTx/>
                <a:uFillTx/>
                <a:latin typeface="Meiryo"/>
                <a:ea typeface="Meiryo"/>
              </a:rPr>
              <a:t>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vCPM</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kumimoji="0" lang="en-US" altLang="ja-JP" sz="800" b="0" i="0" u="none" strike="noStrike" kern="0" cap="none" spc="0" normalizeH="0" baseline="0" noProof="0" dirty="0">
                <a:ln>
                  <a:noFill/>
                </a:ln>
                <a:solidFill>
                  <a:srgbClr val="0D0D0D"/>
                </a:solidFill>
                <a:effectLst/>
                <a:uLnTx/>
                <a:uFillTx/>
                <a:latin typeface="Meiryo"/>
                <a:ea typeface="メイリオ"/>
              </a:rPr>
              <a:t>1,000</a:t>
            </a:r>
            <a:r>
              <a:rPr kumimoji="0"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r>
              <a:rPr kumimoji="0" lang="en-US" altLang="ja-JP" sz="800" b="0" i="0" u="none" strike="noStrike" kern="0" cap="none" spc="0" normalizeH="0" baseline="0" noProof="0" dirty="0">
                <a:ln>
                  <a:noFill/>
                </a:ln>
                <a:solidFill>
                  <a:srgbClr val="0D0D0D"/>
                </a:solidFill>
                <a:effectLst/>
                <a:uLnTx/>
                <a:uFillTx/>
                <a:latin typeface="Meiryo"/>
                <a:ea typeface="メイリオ"/>
              </a:rPr>
              <a:t>※</a:t>
            </a:r>
            <a:r>
              <a:rPr kumimoji="0" lang="en-US" altLang="ja-JP" sz="800" b="0" i="0" u="none" strike="noStrike" kern="0" cap="none" spc="0" normalizeH="0" baseline="0" noProof="0" dirty="0" err="1">
                <a:ln>
                  <a:noFill/>
                </a:ln>
                <a:solidFill>
                  <a:srgbClr val="0D0D0D"/>
                </a:solidFill>
                <a:effectLst/>
                <a:uLnTx/>
                <a:uFillTx/>
                <a:latin typeface="Meiryo"/>
                <a:ea typeface="メイリオ"/>
              </a:rPr>
              <a:t>vimps</a:t>
            </a:r>
            <a:r>
              <a:rPr kumimoji="0"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dirty="0">
              <a:ln>
                <a:noFill/>
              </a:ln>
              <a:solidFill>
                <a:srgbClr val="0D0D0D"/>
              </a:solidFill>
              <a:effectLst/>
              <a:uLnTx/>
              <a:uFillTx/>
              <a:latin typeface="Meiryo"/>
              <a:ea typeface="Meiryo"/>
            </a:endParaRPr>
          </a:p>
        </p:txBody>
      </p:sp>
      <p:sp>
        <p:nvSpPr>
          <p:cNvPr id="6" name="テキスト プレースホルダー 35">
            <a:extLst>
              <a:ext uri="{FF2B5EF4-FFF2-40B4-BE49-F238E27FC236}">
                <a16:creationId xmlns:a16="http://schemas.microsoft.com/office/drawing/2014/main" id="{B437D9B6-1433-DF2D-999C-5DD2D218BCA1}"/>
              </a:ext>
            </a:extLst>
          </p:cNvPr>
          <p:cNvSpPr txBox="1">
            <a:spLocks noGrp="1"/>
          </p:cNvSpPr>
          <p:nvPr>
            <p:ph type="body" sz="quarter" idx="10"/>
          </p:nvPr>
        </p:nvSpPr>
        <p:spPr>
          <a:xfrm>
            <a:off x="3396343" y="183963"/>
            <a:ext cx="6270171" cy="510935"/>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ブランドパネル　</a:t>
            </a:r>
            <a:r>
              <a:rPr lang="en-US" altLang="ja-JP" sz="2000" dirty="0">
                <a:solidFill>
                  <a:srgbClr val="000048"/>
                </a:solidFill>
                <a:latin typeface="Meiryo" panose="020B0604030504040204" pitchFamily="34" charset="-128"/>
                <a:ea typeface="Meiryo" panose="020B0604030504040204" pitchFamily="34" charset="-128"/>
                <a:cs typeface="Segoe UI" panose="020B0502040204020203" pitchFamily="34" charset="0"/>
              </a:rPr>
              <a:t>SP</a:t>
            </a:r>
          </a:p>
          <a:p>
            <a:pPr marL="0" indent="0">
              <a:buNone/>
            </a:pPr>
            <a:r>
              <a:rPr lang="ja-JP" altLang="en-US" sz="2000" dirty="0">
                <a:solidFill>
                  <a:srgbClr val="000048"/>
                </a:solidFill>
                <a:latin typeface="Meiryo" panose="020B0604030504040204" pitchFamily="34" charset="-128"/>
                <a:ea typeface="Meiryo" panose="020B0604030504040204" pitchFamily="34" charset="-128"/>
                <a:cs typeface="Segoe UI" panose="020B0502040204020203" pitchFamily="34" charset="0"/>
              </a:rPr>
              <a:t>時間帯ジャック　関東関西　年代指定</a:t>
            </a:r>
            <a:endParaRPr lang="en-US" altLang="ja-JP" sz="2000" dirty="0">
              <a:solidFill>
                <a:srgbClr val="000048"/>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591920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AF82CB53-492A-FC36-1BFC-E33F35801796}"/>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17CCE842-1A5A-26B4-6E5E-DF095FC1FB5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8F9975CF-61D2-EDBF-7C79-F6BABA2687AF}"/>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5AD14280-6859-7249-4030-9854D7FA0E3A}"/>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9ABC227E-5386-C312-2B39-A5370DFB8564}"/>
              </a:ext>
            </a:extLst>
          </p:cNvPr>
          <p:cNvGraphicFramePr>
            <a:graphicFrameLocks noGrp="1"/>
          </p:cNvGraphicFramePr>
          <p:nvPr>
            <p:extLst>
              <p:ext uri="{D42A27DB-BD31-4B8C-83A1-F6EECF244321}">
                <p14:modId xmlns:p14="http://schemas.microsoft.com/office/powerpoint/2010/main" val="3289257790"/>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1,600,000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612,000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dirty="0">
                          <a:effectLst/>
                          <a:latin typeface="Meiryo" panose="020B0604030504040204" pitchFamily="34" charset="-128"/>
                          <a:ea typeface="Meiryo" panose="020B0604030504040204" pitchFamily="34" charset="-128"/>
                        </a:rPr>
                        <a:t>748,000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3,000,000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2,160,000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8CB1E9D6-5774-E636-0675-2EFC68C143E4}"/>
              </a:ext>
            </a:extLst>
          </p:cNvPr>
          <p:cNvGraphicFramePr>
            <a:graphicFrameLocks noGrp="1"/>
          </p:cNvGraphicFramePr>
          <p:nvPr>
            <p:extLst>
              <p:ext uri="{D42A27DB-BD31-4B8C-83A1-F6EECF244321}">
                <p14:modId xmlns:p14="http://schemas.microsoft.com/office/powerpoint/2010/main" val="4207190294"/>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2,900,000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2,070,000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2,430,000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2,610,000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3,190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BAF5DDC3-CFB1-1C02-BA63-D511F2A5702B}"/>
              </a:ext>
            </a:extLst>
          </p:cNvPr>
          <p:cNvSpPr>
            <a:spLocks noGrp="1"/>
          </p:cNvSpPr>
          <p:nvPr>
            <p:ph type="body" sz="quarter" idx="10"/>
          </p:nvPr>
        </p:nvSpPr>
        <p:spPr>
          <a:xfrm>
            <a:off x="3750595" y="255928"/>
            <a:ext cx="5242934"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a:t>
            </a:r>
            <a:endParaRPr lang="en-US" altLang="ja-JP" dirty="0">
              <a:cs typeface="Segoe UI" panose="020B0502040204020203" pitchFamily="34" charset="0"/>
            </a:endParaRPr>
          </a:p>
          <a:p>
            <a:r>
              <a:rPr kumimoji="1" lang="ja-JP" altLang="en-US" sz="2000" b="1" i="0" dirty="0">
                <a:latin typeface="Meiryo" panose="020B0604030504040204" pitchFamily="34" charset="-128"/>
                <a:ea typeface="Meiryo" panose="020B0604030504040204" pitchFamily="34" charset="-128"/>
              </a:rPr>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a:t>
            </a:r>
            <a:r>
              <a:rPr kumimoji="1" lang="en-US" altLang="ja-JP" sz="2000" b="1" i="0" dirty="0">
                <a:latin typeface="Meiryo" panose="020B0604030504040204" pitchFamily="34" charset="-128"/>
                <a:ea typeface="Meiryo" panose="020B0604030504040204" pitchFamily="34" charset="-128"/>
              </a:rPr>
              <a:t>69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3264046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688E9-2081-E1EC-1E85-7EE6376CB5EF}"/>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1CB39BBF-4770-44C7-A8EE-63E72B165487}"/>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AA3F8EE0-4F92-97E2-DB31-F1D47AFBF7A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5E602559-9BE9-B8C0-3FBC-5170EB55F089}"/>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E98BD90B-BEB6-2469-510A-550602EF78DE}"/>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D6A33486-764B-B62E-9215-1286F473AA1A}"/>
              </a:ext>
            </a:extLst>
          </p:cNvPr>
          <p:cNvGraphicFramePr>
            <a:graphicFrameLocks noGrp="1"/>
          </p:cNvGraphicFramePr>
          <p:nvPr>
            <p:extLst>
              <p:ext uri="{D42A27DB-BD31-4B8C-83A1-F6EECF244321}">
                <p14:modId xmlns:p14="http://schemas.microsoft.com/office/powerpoint/2010/main" val="96043573"/>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540,000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405,000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297,000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363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855,000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1,045</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2,100,000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1,440,000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1,760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E5E39A1A-B7C2-71BD-0FBF-72E921777366}"/>
              </a:ext>
            </a:extLst>
          </p:cNvPr>
          <p:cNvGraphicFramePr>
            <a:graphicFrameLocks noGrp="1"/>
          </p:cNvGraphicFramePr>
          <p:nvPr>
            <p:extLst>
              <p:ext uri="{D42A27DB-BD31-4B8C-83A1-F6EECF244321}">
                <p14:modId xmlns:p14="http://schemas.microsoft.com/office/powerpoint/2010/main" val="773573988"/>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2,300,000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2,900,000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2,070,000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66234270-34BB-7C35-3BE6-E7F6A15AE92D}"/>
              </a:ext>
            </a:extLst>
          </p:cNvPr>
          <p:cNvSpPr>
            <a:spLocks noGrp="1"/>
          </p:cNvSpPr>
          <p:nvPr>
            <p:ph type="body" sz="quarter" idx="10"/>
          </p:nvPr>
        </p:nvSpPr>
        <p:spPr>
          <a:xfrm>
            <a:off x="3750595" y="255928"/>
            <a:ext cx="5242934"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r>
              <a:rPr lang="ja-JP" altLang="en-US" dirty="0">
                <a:cs typeface="Segoe UI" panose="020B0502040204020203" pitchFamily="34" charset="0"/>
              </a:rPr>
              <a:t>　</a:t>
            </a:r>
            <a:endParaRPr lang="en-US" altLang="ja-JP" dirty="0">
              <a:cs typeface="Segoe UI" panose="020B0502040204020203" pitchFamily="34" charset="0"/>
            </a:endParaRPr>
          </a:p>
          <a:p>
            <a:r>
              <a:rPr kumimoji="1" lang="ja-JP" altLang="en-US" sz="2000" b="1" i="0" dirty="0">
                <a:latin typeface="Meiryo" panose="020B0604030504040204" pitchFamily="34" charset="-128"/>
                <a:ea typeface="Meiryo" panose="020B0604030504040204" pitchFamily="34" charset="-128"/>
              </a:rPr>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a:t>
            </a:r>
            <a:r>
              <a:rPr lang="en-US" altLang="ja-JP" dirty="0"/>
              <a:t>5</a:t>
            </a:r>
            <a:r>
              <a:rPr kumimoji="1" lang="en-US" altLang="ja-JP" sz="2000" b="1" i="0" dirty="0">
                <a:latin typeface="Meiryo" panose="020B0604030504040204" pitchFamily="34" charset="-128"/>
                <a:ea typeface="Meiryo" panose="020B0604030504040204" pitchFamily="34" charset="-128"/>
              </a:rPr>
              <a:t>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182582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A943A-4627-F48F-B122-AFE6B3D2EFBA}"/>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269659A8-811C-E3B5-2B61-69F49F5684AB}"/>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C171A288-D47A-8AA0-527B-9F62A203537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74CF2727-C56A-8526-F60D-05EF7FDC04D0}"/>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D8F97721-6B8B-4E41-6EB5-634E17CE7FDC}"/>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CAE423A1-FC25-AB06-7F0D-32FE0CF79246}"/>
              </a:ext>
            </a:extLst>
          </p:cNvPr>
          <p:cNvGraphicFramePr>
            <a:graphicFrameLocks noGrp="1"/>
          </p:cNvGraphicFramePr>
          <p:nvPr>
            <p:extLst>
              <p:ext uri="{D42A27DB-BD31-4B8C-83A1-F6EECF244321}">
                <p14:modId xmlns:p14="http://schemas.microsoft.com/office/powerpoint/2010/main" val="3915628027"/>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684,000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836,000</a:t>
                      </a:r>
                      <a:endParaRPr lang="en-US" altLang="ja-JP" sz="1000" b="0" i="0" dirty="0">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378,000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279,000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189,000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207,000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253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567,000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693</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1,900,000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1,260,000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1,540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1,170,000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003FC7AF-DF26-7C9B-60D4-9AC5A70B600B}"/>
              </a:ext>
            </a:extLst>
          </p:cNvPr>
          <p:cNvGraphicFramePr>
            <a:graphicFrameLocks noGrp="1"/>
          </p:cNvGraphicFramePr>
          <p:nvPr>
            <p:extLst>
              <p:ext uri="{D42A27DB-BD31-4B8C-83A1-F6EECF244321}">
                <p14:modId xmlns:p14="http://schemas.microsoft.com/office/powerpoint/2010/main" val="2473946301"/>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dirty="0"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990,000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1,210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1,080,000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1,320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1,170,000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1,900,000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algn="ctr"/>
                      <a:r>
                        <a:rPr lang="en-US" altLang="ja-JP" sz="1000" b="0" i="0" dirty="0">
                          <a:effectLst/>
                          <a:latin typeface="Meiryo" panose="020B0604030504040204" pitchFamily="34" charset="-128"/>
                          <a:ea typeface="Meiryo" panose="020B0604030504040204" pitchFamily="34" charset="-128"/>
                        </a:rPr>
                        <a:t>1,260,000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1,540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2,000,000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i="0" dirty="0">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a:t>
                      </a:r>
                      <a:r>
                        <a:rPr lang="en-US" altLang="ja-JP" sz="1000" b="0" i="0" dirty="0">
                          <a:effectLst/>
                          <a:latin typeface="Meiryo" panose="020B0604030504040204" pitchFamily="34" charset="-128"/>
                          <a:ea typeface="Meiryo" panose="020B0604030504040204" pitchFamily="34" charset="-128"/>
                        </a:rPr>
                        <a:t>,000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14" name="テキスト プレースホルダー 1">
            <a:extLst>
              <a:ext uri="{FF2B5EF4-FFF2-40B4-BE49-F238E27FC236}">
                <a16:creationId xmlns:a16="http://schemas.microsoft.com/office/drawing/2014/main" id="{B2D2507A-B708-EABA-47D1-3FCD97ECDCD4}"/>
              </a:ext>
            </a:extLst>
          </p:cNvPr>
          <p:cNvSpPr>
            <a:spLocks noGrp="1"/>
          </p:cNvSpPr>
          <p:nvPr>
            <p:ph type="body" sz="quarter" idx="10"/>
          </p:nvPr>
        </p:nvSpPr>
        <p:spPr>
          <a:xfrm>
            <a:off x="3750595" y="255928"/>
            <a:ext cx="5242934"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a:t>
            </a:r>
            <a:r>
              <a:rPr lang="en-US" altLang="ja-JP" dirty="0"/>
              <a:t>4</a:t>
            </a:r>
            <a:r>
              <a:rPr kumimoji="1" lang="en-US" altLang="ja-JP" sz="2000" b="1" i="0" dirty="0">
                <a:latin typeface="Meiryo" panose="020B0604030504040204" pitchFamily="34" charset="-128"/>
                <a:ea typeface="Meiryo" panose="020B0604030504040204" pitchFamily="34" charset="-128"/>
              </a:rPr>
              <a:t>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352553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dirty="0"/>
              <a:t>概要</a:t>
            </a:r>
            <a:endParaRPr kumimoji="1" lang="ja-JP" altLang="en-US" dirty="0"/>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dirty="0"/>
              <a:t>01</a:t>
            </a:r>
            <a:endParaRPr lang="ja-JP" altLang="en-US"/>
          </a:p>
        </p:txBody>
      </p:sp>
    </p:spTree>
    <p:extLst>
      <p:ext uri="{BB962C8B-B14F-4D97-AF65-F5344CB8AC3E}">
        <p14:creationId xmlns:p14="http://schemas.microsoft.com/office/powerpoint/2010/main" val="152824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FE655-F15A-0CB0-47FB-E87553E689F5}"/>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8A987D93-A80A-C52D-5F50-69EFCC71B084}"/>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7918A12D-670F-AAC8-EDE9-FF0EE3B1B695}"/>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FD8A82DF-0E6E-ABDE-9491-42725A56264C}"/>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A6CCA879-A522-A718-B6DC-5B62B65798F7}"/>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2CDE5A41-2FEB-AEB5-0F7B-8CA809147899}"/>
              </a:ext>
            </a:extLst>
          </p:cNvPr>
          <p:cNvGraphicFramePr>
            <a:graphicFrameLocks noGrp="1"/>
          </p:cNvGraphicFramePr>
          <p:nvPr>
            <p:extLst>
              <p:ext uri="{D42A27DB-BD31-4B8C-83A1-F6EECF244321}">
                <p14:modId xmlns:p14="http://schemas.microsoft.com/office/powerpoint/2010/main" val="4020043970"/>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882,000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1,078,000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522,000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638,000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1,485,000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1,815,000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4,500,000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4,100,000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C9DC0356-F5D7-518F-1831-7C627147CC22}"/>
              </a:ext>
            </a:extLst>
          </p:cNvPr>
          <p:cNvGraphicFramePr>
            <a:graphicFrameLocks noGrp="1"/>
          </p:cNvGraphicFramePr>
          <p:nvPr>
            <p:extLst>
              <p:ext uri="{D42A27DB-BD31-4B8C-83A1-F6EECF244321}">
                <p14:modId xmlns:p14="http://schemas.microsoft.com/office/powerpoint/2010/main" val="305856630"/>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5,700,000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4,100,000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4,300,000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3,060,000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3,740,000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4,700,000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3,330,000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4,070,000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4,800,000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5,100,000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3,600,000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4,400,000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a:solidFill>
                            <a:schemeClr val="tx1"/>
                          </a:solidFill>
                          <a:effectLst/>
                          <a:latin typeface="Meiryo" panose="020B0604030504040204" pitchFamily="34" charset="-128"/>
                          <a:ea typeface="Meiryo" panose="020B0604030504040204" pitchFamily="34" charset="-128"/>
                        </a:rPr>
                        <a:t>5,700,000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5,700,000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4,050,000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EB63FDBD-4DF4-54DC-313B-2EF6C733A299}"/>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県（全年代</a:t>
            </a:r>
            <a:r>
              <a:rPr kumimoji="1" lang="ja-JP" altLang="en-US" sz="2000" b="1" i="0" dirty="0">
                <a:latin typeface="Meiryo" panose="020B0604030504040204" pitchFamily="34" charset="-128"/>
                <a:ea typeface="Meiryo" panose="020B0604030504040204" pitchFamily="34" charset="-128"/>
              </a:rPr>
              <a:t>）</a:t>
            </a:r>
          </a:p>
        </p:txBody>
      </p:sp>
    </p:spTree>
    <p:extLst>
      <p:ext uri="{BB962C8B-B14F-4D97-AF65-F5344CB8AC3E}">
        <p14:creationId xmlns:p14="http://schemas.microsoft.com/office/powerpoint/2010/main" val="4201390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9ACA4-BF1E-555D-F6DC-2FA254FB298D}"/>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313B556B-C11A-E656-B63D-8A31332D6DF7}"/>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FC3E7020-8A66-7F0C-DCEA-698BD993B92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DED7B9E6-8DB5-59F5-3734-66DFA8B5BCDE}"/>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D609B52A-6B7D-8A57-8660-1DF8820B0B70}"/>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58D12FC6-6AEF-87F9-1FAD-8818E51DE02C}"/>
              </a:ext>
            </a:extLst>
          </p:cNvPr>
          <p:cNvGraphicFramePr>
            <a:graphicFrameLocks noGrp="1"/>
          </p:cNvGraphicFramePr>
          <p:nvPr>
            <p:extLst>
              <p:ext uri="{D42A27DB-BD31-4B8C-83A1-F6EECF244321}">
                <p14:modId xmlns:p14="http://schemas.microsoft.com/office/powerpoint/2010/main" val="187059422"/>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1,100,000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837,000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1,023,000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612,000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748,000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495,000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605,000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621,000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759,000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2,000,000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3,630,000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EB9D58D4-A162-7612-1DB5-71A36B5F796E}"/>
              </a:ext>
            </a:extLst>
          </p:cNvPr>
          <p:cNvGraphicFramePr>
            <a:graphicFrameLocks noGrp="1"/>
          </p:cNvGraphicFramePr>
          <p:nvPr>
            <p:extLst>
              <p:ext uri="{D42A27DB-BD31-4B8C-83A1-F6EECF244321}">
                <p14:modId xmlns:p14="http://schemas.microsoft.com/office/powerpoint/2010/main" val="899236865"/>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5,300,000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2,520,000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3,080,000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3,800,000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4,500,000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4,800,000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3,420,000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4,180,000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5,300,000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5,300,000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9159EA5F-0B36-329D-613A-D3BB5CAFE38F}"/>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a:t>
            </a:r>
            <a:r>
              <a:rPr kumimoji="1" lang="en-US" altLang="ja-JP" sz="2000" b="1" i="0" dirty="0">
                <a:latin typeface="Meiryo" panose="020B0604030504040204" pitchFamily="34" charset="-128"/>
                <a:ea typeface="Meiryo" panose="020B0604030504040204" pitchFamily="34" charset="-128"/>
              </a:rPr>
              <a:t>69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35427225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05BE1-5837-DF6C-19E1-28AE608D0D22}"/>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35C5114D-5866-9F7D-720C-23F144D3794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556B2336-2E31-8B2F-9CA9-FBC93AA9000D}"/>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2ECCA0DA-1065-FAEB-D3E0-998D10A60B6A}"/>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347556A8-3499-DB2F-3BB4-2D6FE36AA4E3}"/>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62E782BB-D9B7-3D23-FA5B-B7B8CF7800D7}"/>
              </a:ext>
            </a:extLst>
          </p:cNvPr>
          <p:cNvGraphicFramePr>
            <a:graphicFrameLocks noGrp="1"/>
          </p:cNvGraphicFramePr>
          <p:nvPr>
            <p:extLst>
              <p:ext uri="{D42A27DB-BD31-4B8C-83A1-F6EECF244321}">
                <p14:modId xmlns:p14="http://schemas.microsoft.com/office/powerpoint/2010/main" val="3385800586"/>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765,000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935,000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549,000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671,000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423,000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517,000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513,000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627,000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1,700,000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1,170,000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1,430,000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3,900,000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2,340,000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2,860,000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2,700,000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1,890,000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2,310,000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3,000,000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D1DE8CCF-7FCA-6FB7-6609-0DBBDE84F39A}"/>
              </a:ext>
            </a:extLst>
          </p:cNvPr>
          <p:cNvGraphicFramePr>
            <a:graphicFrameLocks noGrp="1"/>
          </p:cNvGraphicFramePr>
          <p:nvPr>
            <p:extLst>
              <p:ext uri="{D42A27DB-BD31-4B8C-83A1-F6EECF244321}">
                <p14:modId xmlns:p14="http://schemas.microsoft.com/office/powerpoint/2010/main" val="4037135111"/>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59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4,600,000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3,240,000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3,960,000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2,800,000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3,400,000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2,430,000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2,970,000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3,800,000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3,800,000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3,300,000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4,000,000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2,880,000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3,520,000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4,400,000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3,060,000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3,740,000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r>
                        <a:rPr lang="en-US" altLang="ja-JP" sz="1000" b="0" i="0" dirty="0">
                          <a:solidFill>
                            <a:schemeClr val="tx1"/>
                          </a:solidFill>
                          <a:effectLst/>
                          <a:latin typeface="Meiryo" panose="020B0604030504040204" pitchFamily="34" charset="-128"/>
                          <a:ea typeface="Meiryo" panose="020B0604030504040204" pitchFamily="34" charset="-128"/>
                        </a:rPr>
                        <a:t>4,500,000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30E34E91-47BB-6040-2BE0-53F1502228BF}"/>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a:t>
            </a:r>
            <a:r>
              <a:rPr lang="en-US" altLang="ja-JP" dirty="0"/>
              <a:t>5</a:t>
            </a:r>
            <a:r>
              <a:rPr kumimoji="1" lang="en-US" altLang="ja-JP" sz="2000" b="1" i="0" dirty="0">
                <a:latin typeface="Meiryo" panose="020B0604030504040204" pitchFamily="34" charset="-128"/>
                <a:ea typeface="Meiryo" panose="020B0604030504040204" pitchFamily="34" charset="-128"/>
              </a:rPr>
              <a:t>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31242522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FE6E1-6E2A-F639-F2EB-F7DB6C0268A5}"/>
            </a:ext>
          </a:extLst>
        </p:cNvPr>
        <p:cNvGrpSpPr/>
        <p:nvPr/>
      </p:nvGrpSpPr>
      <p:grpSpPr>
        <a:xfrm>
          <a:off x="0" y="0"/>
          <a:ext cx="0" cy="0"/>
          <a:chOff x="0" y="0"/>
          <a:chExt cx="0" cy="0"/>
        </a:xfrm>
      </p:grpSpPr>
      <p:sp>
        <p:nvSpPr>
          <p:cNvPr id="6" name="テキスト プレースホルダー 35">
            <a:extLst>
              <a:ext uri="{FF2B5EF4-FFF2-40B4-BE49-F238E27FC236}">
                <a16:creationId xmlns:a16="http://schemas.microsoft.com/office/drawing/2014/main" id="{CA9CF9D9-2366-B52C-D197-C6B2A6EDB4FE}"/>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1" name="図プレースホルダー 10" descr="アイコン&#10;&#10;自動的に生成された説明">
            <a:extLst>
              <a:ext uri="{FF2B5EF4-FFF2-40B4-BE49-F238E27FC236}">
                <a16:creationId xmlns:a16="http://schemas.microsoft.com/office/drawing/2014/main" id="{DC658DF7-5932-6DE6-E25D-27B3EFCDD5A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6" name="角丸四角形 25">
            <a:extLst>
              <a:ext uri="{FF2B5EF4-FFF2-40B4-BE49-F238E27FC236}">
                <a16:creationId xmlns:a16="http://schemas.microsoft.com/office/drawing/2014/main" id="{3F189F23-DA30-EEA3-081A-5A8707588DB5}"/>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sp>
        <p:nvSpPr>
          <p:cNvPr id="3" name="正方形/長方形 2">
            <a:extLst>
              <a:ext uri="{FF2B5EF4-FFF2-40B4-BE49-F238E27FC236}">
                <a16:creationId xmlns:a16="http://schemas.microsoft.com/office/drawing/2014/main" id="{E2A8C1E5-69D9-6F9E-7B23-5F2C1B1AE087}"/>
              </a:ext>
            </a:extLst>
          </p:cNvPr>
          <p:cNvSpPr/>
          <p:nvPr/>
        </p:nvSpPr>
        <p:spPr>
          <a:xfrm>
            <a:off x="479425" y="6267450"/>
            <a:ext cx="10985380" cy="176972"/>
          </a:xfrm>
          <a:prstGeom prst="rect">
            <a:avLst/>
          </a:prstGeom>
        </p:spPr>
        <p:txBody>
          <a:bodyPr wrap="none" lIns="0" tIns="0" rIns="0" bIns="0" anchor="t">
            <a:spAutoFit/>
          </a:bodyPr>
          <a:lstStyle/>
          <a:p>
            <a:pPr>
              <a:lnSpc>
                <a:spcPts val="1460"/>
              </a:lnSpc>
              <a:defRPr/>
            </a:pPr>
            <a:r>
              <a:rPr kumimoji="0" lang="en-US" altLang="ja-JP" sz="850" kern="0">
                <a:solidFill>
                  <a:srgbClr val="0D0D0D"/>
                </a:solidFill>
                <a:latin typeface="Meiryo"/>
                <a:ea typeface="Meiryo"/>
              </a:rPr>
              <a:t>※</a:t>
            </a:r>
            <a:r>
              <a:rPr kumimoji="0" lang="en-US" sz="850" kern="0">
                <a:solidFill>
                  <a:srgbClr val="0D0D0D"/>
                </a:solidFill>
                <a:latin typeface="Meiryo"/>
                <a:ea typeface="Meiryo"/>
              </a:rPr>
              <a:t>SP</a:t>
            </a:r>
            <a:r>
              <a:rPr kumimoji="0" lang="ja-JP" sz="850" kern="0">
                <a:solidFill>
                  <a:srgbClr val="0D0D0D"/>
                </a:solidFill>
                <a:latin typeface="Meiryo"/>
                <a:ea typeface="Meiryo"/>
              </a:rPr>
              <a:t>はスマートフォン、</a:t>
            </a:r>
            <a:r>
              <a:rPr kumimoji="0" lang="en-US" altLang="ja-JP" sz="850" kern="0">
                <a:solidFill>
                  <a:srgbClr val="0D0D0D"/>
                </a:solidFill>
                <a:latin typeface="Meiryo"/>
                <a:ea typeface="Meiryo"/>
              </a:rPr>
              <a:t>PC</a:t>
            </a:r>
            <a:r>
              <a:rPr kumimoji="0" lang="ja-JP" sz="850" kern="0">
                <a:solidFill>
                  <a:srgbClr val="0D0D0D"/>
                </a:solidFill>
                <a:latin typeface="Meiryo"/>
                <a:ea typeface="Meiryo"/>
              </a:rPr>
              <a:t>はパソコン、</a:t>
            </a:r>
            <a:r>
              <a:rPr kumimoji="0" lang="en-US" altLang="ja-JP" sz="850" kern="0">
                <a:solidFill>
                  <a:srgbClr val="0D0D0D"/>
                </a:solidFill>
                <a:latin typeface="Meiryo"/>
                <a:ea typeface="Meiryo"/>
              </a:rPr>
              <a:t>MD</a:t>
            </a:r>
            <a:r>
              <a:rPr kumimoji="0" lang="ja-JP" sz="850" kern="0">
                <a:solidFill>
                  <a:srgbClr val="0D0D0D"/>
                </a:solidFill>
                <a:latin typeface="Meiryo"/>
                <a:ea typeface="Meiryo"/>
              </a:rPr>
              <a:t>はマルチデバイスの略称です。</a:t>
            </a:r>
            <a:r>
              <a:rPr kumimoji="0" lang="ja-JP" altLang="en-US" sz="850" kern="0">
                <a:solidFill>
                  <a:srgbClr val="0D0D0D"/>
                </a:solidFill>
                <a:latin typeface="Meiryo"/>
                <a:ea typeface="Meiryo"/>
              </a:rPr>
              <a:t>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vCPM</a:t>
            </a:r>
            <a:r>
              <a:rPr kumimoji="0" lang="ja-JP" altLang="en-US" sz="850" kern="0">
                <a:solidFill>
                  <a:srgbClr val="0D0D0D"/>
                </a:solidFill>
                <a:latin typeface="Meiryo"/>
                <a:ea typeface="Meiryo"/>
              </a:rPr>
              <a:t>はビューアブルインプレッション</a:t>
            </a:r>
            <a:r>
              <a:rPr kumimoji="0" lang="en-US" altLang="ja-JP" sz="850" kern="0">
                <a:solidFill>
                  <a:srgbClr val="0D0D0D"/>
                </a:solidFill>
                <a:latin typeface="Meiryo"/>
                <a:ea typeface="Meiryo"/>
              </a:rPr>
              <a:t>1,000</a:t>
            </a:r>
            <a:r>
              <a:rPr kumimoji="0" lang="ja-JP" altLang="en-US" sz="850" kern="0">
                <a:solidFill>
                  <a:srgbClr val="0D0D0D"/>
                </a:solidFill>
                <a:latin typeface="Meiryo"/>
                <a:ea typeface="Meiryo"/>
              </a:rPr>
              <a:t>回あたりにかかる見込み広告費用です。 </a:t>
            </a:r>
            <a:r>
              <a:rPr kumimoji="0" lang="en-US" altLang="ja-JP" sz="850" kern="0">
                <a:solidFill>
                  <a:srgbClr val="0D0D0D"/>
                </a:solidFill>
                <a:latin typeface="Meiryo"/>
                <a:ea typeface="Meiryo"/>
              </a:rPr>
              <a:t>※</a:t>
            </a:r>
            <a:r>
              <a:rPr kumimoji="0" lang="en-US" altLang="ja-JP" sz="850" kern="0" err="1">
                <a:solidFill>
                  <a:srgbClr val="0D0D0D"/>
                </a:solidFill>
                <a:latin typeface="Meiryo"/>
                <a:ea typeface="Meiryo"/>
              </a:rPr>
              <a:t>vimps</a:t>
            </a:r>
            <a:r>
              <a:rPr kumimoji="0" lang="ja-JP" altLang="en-US" sz="850" kern="0">
                <a:solidFill>
                  <a:srgbClr val="0D0D0D"/>
                </a:solidFill>
                <a:latin typeface="Meiryo"/>
                <a:ea typeface="Meiryo"/>
              </a:rPr>
              <a:t>はビューアブルインプレッションの略称です。</a:t>
            </a:r>
            <a:endParaRPr lang="ja-JP" altLang="en-US" sz="850" kern="0">
              <a:solidFill>
                <a:srgbClr val="0D0D0D"/>
              </a:solidFill>
              <a:latin typeface="Meiryo"/>
              <a:ea typeface="Meiryo"/>
            </a:endParaRPr>
          </a:p>
        </p:txBody>
      </p:sp>
      <p:graphicFrame>
        <p:nvGraphicFramePr>
          <p:cNvPr id="4" name="表 3">
            <a:extLst>
              <a:ext uri="{FF2B5EF4-FFF2-40B4-BE49-F238E27FC236}">
                <a16:creationId xmlns:a16="http://schemas.microsoft.com/office/drawing/2014/main" id="{B8485214-A711-BC54-DDD4-0128DE7BD6B9}"/>
              </a:ext>
            </a:extLst>
          </p:cNvPr>
          <p:cNvGraphicFramePr>
            <a:graphicFrameLocks noGrp="1"/>
          </p:cNvGraphicFramePr>
          <p:nvPr>
            <p:extLst>
              <p:ext uri="{D42A27DB-BD31-4B8C-83A1-F6EECF244321}">
                <p14:modId xmlns:p14="http://schemas.microsoft.com/office/powerpoint/2010/main" val="799637332"/>
              </p:ext>
            </p:extLst>
          </p:nvPr>
        </p:nvGraphicFramePr>
        <p:xfrm>
          <a:off x="479423" y="974725"/>
          <a:ext cx="5515692" cy="5277499"/>
        </p:xfrm>
        <a:graphic>
          <a:graphicData uri="http://schemas.openxmlformats.org/drawingml/2006/table">
            <a:tbl>
              <a:tblPr firstCol="1" bandRow="1"/>
              <a:tblGrid>
                <a:gridCol w="2112392">
                  <a:extLst>
                    <a:ext uri="{9D8B030D-6E8A-4147-A177-3AD203B41FA5}">
                      <a16:colId xmlns:a16="http://schemas.microsoft.com/office/drawing/2014/main" val="792911817"/>
                    </a:ext>
                  </a:extLst>
                </a:gridCol>
                <a:gridCol w="1701650">
                  <a:extLst>
                    <a:ext uri="{9D8B030D-6E8A-4147-A177-3AD203B41FA5}">
                      <a16:colId xmlns:a16="http://schemas.microsoft.com/office/drawing/2014/main" val="598637953"/>
                    </a:ext>
                  </a:extLst>
                </a:gridCol>
                <a:gridCol w="1701650">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1,300,000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900,000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1,100,000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540,000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660,000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378,000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462,000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279,000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341,000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315,000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385,000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1,100,000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783,000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957,000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2,200,000</a:t>
                      </a:r>
                      <a:endParaRPr lang="ja-JP" altLang="en-US" sz="1000" b="0" i="0">
                        <a:solidFill>
                          <a:schemeClr val="tx1"/>
                        </a:solidFill>
                        <a:effectLst/>
                        <a:latin typeface="Meiryo" panose="020B0604030504040204" pitchFamily="34" charset="-128"/>
                        <a:ea typeface="Meiryo" panose="020B0604030504040204" pitchFamily="34" charset="-128"/>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2,600,000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2,400,000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2,100,000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1,440,000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1,760,000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graphicFrame>
        <p:nvGraphicFramePr>
          <p:cNvPr id="9" name="表 8">
            <a:extLst>
              <a:ext uri="{FF2B5EF4-FFF2-40B4-BE49-F238E27FC236}">
                <a16:creationId xmlns:a16="http://schemas.microsoft.com/office/drawing/2014/main" id="{A9156277-C475-CA86-3B23-0190FFA4B58F}"/>
              </a:ext>
            </a:extLst>
          </p:cNvPr>
          <p:cNvGraphicFramePr>
            <a:graphicFrameLocks noGrp="1"/>
          </p:cNvGraphicFramePr>
          <p:nvPr>
            <p:extLst>
              <p:ext uri="{D42A27DB-BD31-4B8C-83A1-F6EECF244321}">
                <p14:modId xmlns:p14="http://schemas.microsoft.com/office/powerpoint/2010/main" val="3400962696"/>
              </p:ext>
            </p:extLst>
          </p:nvPr>
        </p:nvGraphicFramePr>
        <p:xfrm>
          <a:off x="6196887" y="974725"/>
          <a:ext cx="5515693" cy="5277499"/>
        </p:xfrm>
        <a:graphic>
          <a:graphicData uri="http://schemas.openxmlformats.org/drawingml/2006/table">
            <a:tbl>
              <a:tblPr firstCol="1" bandRow="1"/>
              <a:tblGrid>
                <a:gridCol w="2081431">
                  <a:extLst>
                    <a:ext uri="{9D8B030D-6E8A-4147-A177-3AD203B41FA5}">
                      <a16:colId xmlns:a16="http://schemas.microsoft.com/office/drawing/2014/main" val="792911817"/>
                    </a:ext>
                  </a:extLst>
                </a:gridCol>
                <a:gridCol w="1717131">
                  <a:extLst>
                    <a:ext uri="{9D8B030D-6E8A-4147-A177-3AD203B41FA5}">
                      <a16:colId xmlns:a16="http://schemas.microsoft.com/office/drawing/2014/main" val="598637953"/>
                    </a:ext>
                  </a:extLst>
                </a:gridCol>
                <a:gridCol w="1717131">
                  <a:extLst>
                    <a:ext uri="{9D8B030D-6E8A-4147-A177-3AD203B41FA5}">
                      <a16:colId xmlns:a16="http://schemas.microsoft.com/office/drawing/2014/main" val="240533709"/>
                    </a:ext>
                  </a:extLst>
                </a:gridCol>
              </a:tblGrid>
              <a:tr h="34315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a:solidFill>
                            <a:schemeClr val="bg1">
                              <a:lumMod val="95000"/>
                            </a:schemeClr>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商品名</a:t>
                      </a:r>
                      <a:endParaRPr kumimoji="1" lang="en-US" altLang="ja-JP" sz="1000" b="1" kern="120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extLst>
                  <a:ext uri="{0D108BD9-81ED-4DB2-BD59-A6C34878D82A}">
                    <a16:rowId xmlns:a16="http://schemas.microsoft.com/office/drawing/2014/main" val="450086990"/>
                  </a:ext>
                </a:extLst>
              </a:tr>
              <a:tr h="516463">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 altLang="ja-JP" sz="1000" b="1" i="0" u="none" strike="noStrike" dirty="0">
                          <a:solidFill>
                            <a:schemeClr val="bg1"/>
                          </a:solidFill>
                          <a:effectLst/>
                          <a:latin typeface="Meiryo" panose="020B0604030504040204" pitchFamily="34" charset="-128"/>
                          <a:ea typeface="Meiryo" panose="020B0604030504040204" pitchFamily="34" charset="-128"/>
                        </a:rPr>
                        <a:t>Yahoo! JAPAN</a:t>
                      </a:r>
                      <a:r>
                        <a:rPr lang="ja-JP" altLang="en-US" sz="1000" b="1" i="0" u="none" strike="noStrike">
                          <a:solidFill>
                            <a:schemeClr val="bg1"/>
                          </a:solidFill>
                          <a:effectLst/>
                          <a:latin typeface="Meiryo" panose="020B0604030504040204" pitchFamily="34" charset="-128"/>
                          <a:ea typeface="Meiryo" panose="020B0604030504040204" pitchFamily="34" charset="-128"/>
                        </a:rPr>
                        <a:t>トップページ</a:t>
                      </a:r>
                      <a:endParaRPr lang="en-US" altLang="ja-JP" sz="1000" b="1" i="0" u="none" strike="noStrike" dirty="0">
                        <a:solidFill>
                          <a:schemeClr val="bg1"/>
                        </a:solidFill>
                        <a:effectLst/>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ブランドパネル</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  SP</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（時間帯ジャック</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　関東</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1</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都</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6</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　関西</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2</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府</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県）（</a:t>
                      </a:r>
                      <a:r>
                        <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rPr>
                        <a:t>49</a:t>
                      </a:r>
                      <a:r>
                        <a:rPr kumimoji="1" lang="ja-JP" altLang="en-US" sz="1000" b="1" kern="1200">
                          <a:solidFill>
                            <a:schemeClr val="bg1">
                              <a:lumMod val="95000"/>
                            </a:schemeClr>
                          </a:solidFill>
                          <a:latin typeface="Meiryo" panose="020B0604030504040204" pitchFamily="34" charset="-128"/>
                          <a:ea typeface="Meiryo" panose="020B0604030504040204" pitchFamily="34" charset="-128"/>
                          <a:cs typeface="+mn-cs"/>
                        </a:rPr>
                        <a:t>歳以下）</a:t>
                      </a:r>
                      <a:endParaRPr kumimoji="1" lang="en-US" altLang="ja-JP" sz="1000" b="1" kern="1200" dirty="0">
                        <a:solidFill>
                          <a:schemeClr val="bg1">
                            <a:lumMod val="95000"/>
                          </a:schemeClr>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40727">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金額</a:t>
                      </a:r>
                      <a:endParaRPr lang="en-US" altLang="ja-JP" sz="1000" b="1" i="0" u="none" strike="noStrike" dirty="0">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lumMod val="95000"/>
                            </a:schemeClr>
                          </a:solidFill>
                          <a:effectLst/>
                          <a:latin typeface="Meiryo" panose="020B0604030504040204" pitchFamily="34" charset="-128"/>
                          <a:ea typeface="Meiryo" panose="020B0604030504040204" pitchFamily="34" charset="-128"/>
                        </a:rPr>
                        <a:t>想定</a:t>
                      </a:r>
                      <a:r>
                        <a:rPr lang="en-US" altLang="ja-JP" sz="1000" b="1" i="0" u="none" strike="noStrike" err="1">
                          <a:solidFill>
                            <a:schemeClr val="bg1">
                              <a:lumMod val="95000"/>
                            </a:schemeClr>
                          </a:solidFill>
                          <a:effectLst/>
                          <a:latin typeface="Meiryo" panose="020B0604030504040204" pitchFamily="34" charset="-128"/>
                          <a:ea typeface="Meiryo" panose="020B0604030504040204" pitchFamily="34" charset="-128"/>
                        </a:rPr>
                        <a:t>vimps</a:t>
                      </a:r>
                      <a:endParaRPr lang="en-US" altLang="ja-JP" sz="1000" b="1" i="0" u="none" strike="noStrike">
                        <a:solidFill>
                          <a:schemeClr val="bg1">
                            <a:lumMod val="95000"/>
                          </a:schemeClr>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94017999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2,160,000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2,640,000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969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14</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2,000,000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1,350,000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1,650,000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15</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1,530,000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1,870,000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16</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2,300,000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rgbClr val="0D0D0D"/>
                          </a:solidFill>
                          <a:effectLst/>
                          <a:latin typeface="Meiryo" panose="020B0604030504040204" pitchFamily="34" charset="-128"/>
                          <a:ea typeface="Meiryo" panose="020B0604030504040204" pitchFamily="34" charset="-128"/>
                        </a:rPr>
                        <a:t>1,620,000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17</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2,400,000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1,710,000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2,090,000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00480174"/>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18</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2,600,000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1,800,000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2,200,000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19</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2,800,000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1,980,000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2,420,000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20</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4602142"/>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21</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000" b="0" i="0" dirty="0">
                          <a:solidFill>
                            <a:schemeClr val="tx1"/>
                          </a:solidFill>
                          <a:effectLst/>
                          <a:latin typeface="Meiryo" panose="020B0604030504040204" pitchFamily="34" charset="-128"/>
                          <a:ea typeface="Meiryo" panose="020B0604030504040204" pitchFamily="34" charset="-128"/>
                        </a:rPr>
                        <a:t>3,200,000</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panose="020B0604030504040204" pitchFamily="34" charset="-128"/>
                          <a:ea typeface="Meiryo" panose="020B0604030504040204" pitchFamily="34" charset="-128"/>
                        </a:rPr>
                        <a:t>2,250,000</a:t>
                      </a:r>
                      <a:r>
                        <a:rPr lang="ja-JP" altLang="en-US" sz="1000" b="0" i="0" u="none" strike="noStrike">
                          <a:solidFill>
                            <a:srgbClr val="0D0D0D"/>
                          </a:solidFill>
                          <a:effectLst/>
                          <a:latin typeface="Meiryo" panose="020B0604030504040204" pitchFamily="34" charset="-128"/>
                          <a:ea typeface="Meiryo" panose="020B0604030504040204" pitchFamily="34" charset="-128"/>
                        </a:rPr>
                        <a:t>～</a:t>
                      </a:r>
                      <a:r>
                        <a:rPr lang="en-US" altLang="ja-JP" sz="1000" b="0" i="0" u="none" strike="noStrike" dirty="0">
                          <a:solidFill>
                            <a:srgbClr val="0D0D0D"/>
                          </a:solidFill>
                          <a:effectLst/>
                          <a:latin typeface="Meiryo" panose="020B0604030504040204" pitchFamily="34" charset="-128"/>
                          <a:ea typeface="Meiryo" panose="020B0604030504040204" pitchFamily="34" charset="-128"/>
                        </a:rPr>
                        <a:t>2,750,000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71874848"/>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22</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332261419"/>
                  </a:ext>
                </a:extLst>
              </a:tr>
              <a:tr h="34072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23</a:t>
                      </a:r>
                      <a:r>
                        <a:rPr kumimoji="1" lang="ja-JP" altLang="en-US" sz="1000" b="0">
                          <a:solidFill>
                            <a:schemeClr val="bg1"/>
                          </a:solidFill>
                          <a:latin typeface="Meiryo" panose="020B0604030504040204" pitchFamily="34" charset="-128"/>
                          <a:ea typeface="Meiryo" panose="020B0604030504040204" pitchFamily="34" charset="-128"/>
                        </a:rPr>
                        <a:t>時</a:t>
                      </a:r>
                      <a:r>
                        <a:rPr kumimoji="1" lang="en-US" altLang="ja-JP" sz="1000" b="0">
                          <a:solidFill>
                            <a:schemeClr val="bg1"/>
                          </a:solidFill>
                          <a:latin typeface="Meiryo" panose="020B0604030504040204" pitchFamily="34" charset="-128"/>
                          <a:ea typeface="Meiryo" panose="020B0604030504040204" pitchFamily="34" charset="-128"/>
                        </a:rPr>
                        <a:t>59</a:t>
                      </a:r>
                      <a:r>
                        <a:rPr kumimoji="1" lang="ja-JP" altLang="en-US" sz="1000" b="0">
                          <a:solidFill>
                            <a:schemeClr val="bg1"/>
                          </a:solidFill>
                          <a:latin typeface="Meiryo" panose="020B0604030504040204" pitchFamily="34" charset="-128"/>
                          <a:ea typeface="Meiryo" panose="020B0604030504040204" pitchFamily="34" charset="-128"/>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12777398"/>
                  </a:ext>
                </a:extLst>
              </a:tr>
            </a:tbl>
          </a:graphicData>
        </a:graphic>
      </p:graphicFrame>
      <p:sp>
        <p:nvSpPr>
          <p:cNvPr id="7" name="テキスト プレースホルダー 1">
            <a:extLst>
              <a:ext uri="{FF2B5EF4-FFF2-40B4-BE49-F238E27FC236}">
                <a16:creationId xmlns:a16="http://schemas.microsoft.com/office/drawing/2014/main" id="{50F8E8C7-30BA-9679-6922-A2B40C3E4914}"/>
              </a:ext>
            </a:extLst>
          </p:cNvPr>
          <p:cNvSpPr>
            <a:spLocks noGrp="1"/>
          </p:cNvSpPr>
          <p:nvPr>
            <p:ph type="body" sz="quarter" idx="10"/>
          </p:nvPr>
        </p:nvSpPr>
        <p:spPr>
          <a:xfrm>
            <a:off x="3750595" y="255928"/>
            <a:ext cx="6278292" cy="335028"/>
          </a:xfrm>
        </p:spPr>
        <p:txBody>
          <a:bodyPr/>
          <a:lstStyle/>
          <a:p>
            <a:r>
              <a:rPr lang="ja-JP" altLang="en-US" dirty="0">
                <a:cs typeface="Segoe UI" panose="020B0502040204020203" pitchFamily="34" charset="0"/>
              </a:rPr>
              <a:t>ブランドパネル　</a:t>
            </a:r>
            <a:r>
              <a:rPr lang="en-US" altLang="ja-JP" dirty="0">
                <a:cs typeface="Segoe UI" panose="020B0502040204020203" pitchFamily="34" charset="0"/>
              </a:rPr>
              <a:t>SP</a:t>
            </a:r>
          </a:p>
          <a:p>
            <a:r>
              <a:rPr lang="ja-JP" altLang="en-US" dirty="0"/>
              <a:t>関東</a:t>
            </a:r>
            <a:r>
              <a:rPr kumimoji="1" lang="en-US" altLang="ja-JP" sz="2000" b="1" i="0" dirty="0">
                <a:latin typeface="Meiryo" panose="020B0604030504040204" pitchFamily="34" charset="-128"/>
                <a:ea typeface="Meiryo" panose="020B0604030504040204" pitchFamily="34" charset="-128"/>
              </a:rPr>
              <a:t>1</a:t>
            </a:r>
            <a:r>
              <a:rPr lang="ja-JP" altLang="en-US" dirty="0"/>
              <a:t>都</a:t>
            </a:r>
            <a:r>
              <a:rPr lang="en-US" altLang="ja-JP" dirty="0"/>
              <a:t>6</a:t>
            </a:r>
            <a:r>
              <a:rPr lang="ja-JP" altLang="en-US" dirty="0"/>
              <a:t>県　関西</a:t>
            </a:r>
            <a:r>
              <a:rPr lang="en-US" altLang="ja-JP" dirty="0"/>
              <a:t>2</a:t>
            </a:r>
            <a:r>
              <a:rPr lang="ja-JP" altLang="en-US" dirty="0"/>
              <a:t>府</a:t>
            </a:r>
            <a:r>
              <a:rPr lang="en-US" altLang="ja-JP" dirty="0"/>
              <a:t>4</a:t>
            </a:r>
            <a:r>
              <a:rPr lang="ja-JP" altLang="en-US" dirty="0"/>
              <a:t>県（</a:t>
            </a:r>
            <a:r>
              <a:rPr lang="en-US" altLang="ja-JP" dirty="0"/>
              <a:t>4</a:t>
            </a:r>
            <a:r>
              <a:rPr kumimoji="1" lang="en-US" altLang="ja-JP" sz="2000" b="1" i="0" dirty="0">
                <a:latin typeface="Meiryo" panose="020B0604030504040204" pitchFamily="34" charset="-128"/>
                <a:ea typeface="Meiryo" panose="020B0604030504040204" pitchFamily="34" charset="-128"/>
              </a:rPr>
              <a:t>9</a:t>
            </a:r>
            <a:r>
              <a:rPr kumimoji="1" lang="ja-JP" altLang="en-US" sz="2000" b="1" i="0" dirty="0">
                <a:latin typeface="Meiryo" panose="020B0604030504040204" pitchFamily="34" charset="-128"/>
                <a:ea typeface="Meiryo" panose="020B0604030504040204" pitchFamily="34" charset="-128"/>
              </a:rPr>
              <a:t>歳以下）</a:t>
            </a:r>
          </a:p>
        </p:txBody>
      </p:sp>
    </p:spTree>
    <p:extLst>
      <p:ext uri="{BB962C8B-B14F-4D97-AF65-F5344CB8AC3E}">
        <p14:creationId xmlns:p14="http://schemas.microsoft.com/office/powerpoint/2010/main" val="8937271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9B11FB3-D319-F680-E02A-AF514548708D}"/>
              </a:ext>
            </a:extLst>
          </p:cNvPr>
          <p:cNvSpPr/>
          <p:nvPr/>
        </p:nvSpPr>
        <p:spPr>
          <a:xfrm>
            <a:off x="8210008" y="5963851"/>
            <a:ext cx="3577903" cy="276999"/>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lvl="0">
              <a:defRPr/>
            </a:pPr>
            <a:r>
              <a:rPr lang="en-US" altLang="ja-JP" sz="900" dirty="0">
                <a:solidFill>
                  <a:srgbClr val="0D0D0D"/>
                </a:solidFill>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追従バナー画像はタップするとランディングページに遷移します。</a:t>
            </a:r>
          </a:p>
        </p:txBody>
      </p:sp>
      <p:sp>
        <p:nvSpPr>
          <p:cNvPr id="19" name="片側の 2 つの角を丸めた四角形 18">
            <a:extLst>
              <a:ext uri="{FF2B5EF4-FFF2-40B4-BE49-F238E27FC236}">
                <a16:creationId xmlns:a16="http://schemas.microsoft.com/office/drawing/2014/main" id="{332207F5-2505-3D22-1FEB-698F6010FB5D}"/>
              </a:ext>
            </a:extLst>
          </p:cNvPr>
          <p:cNvSpPr/>
          <p:nvPr/>
        </p:nvSpPr>
        <p:spPr>
          <a:xfrm>
            <a:off x="499024" y="1551272"/>
            <a:ext cx="5452347"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動画をフルスクリーンで再生する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 (for view)</a:t>
            </a:r>
          </a:p>
        </p:txBody>
      </p:sp>
      <p:sp>
        <p:nvSpPr>
          <p:cNvPr id="20" name="片側の 2 つの角を丸めた四角形 19">
            <a:extLst>
              <a:ext uri="{FF2B5EF4-FFF2-40B4-BE49-F238E27FC236}">
                <a16:creationId xmlns:a16="http://schemas.microsoft.com/office/drawing/2014/main" id="{75EF2793-7537-C44C-134F-2B65A06227EB}"/>
              </a:ext>
            </a:extLst>
          </p:cNvPr>
          <p:cNvSpPr/>
          <p:nvPr/>
        </p:nvSpPr>
        <p:spPr>
          <a:xfrm>
            <a:off x="6268314" y="1551272"/>
            <a:ext cx="5452514"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sp>
        <p:nvSpPr>
          <p:cNvPr id="21" name="片側の 2 つの角を丸めた四角形 20">
            <a:extLst>
              <a:ext uri="{FF2B5EF4-FFF2-40B4-BE49-F238E27FC236}">
                <a16:creationId xmlns:a16="http://schemas.microsoft.com/office/drawing/2014/main" id="{7DA8EECD-D137-4960-5ED6-8C4633A63B69}"/>
              </a:ext>
            </a:extLst>
          </p:cNvPr>
          <p:cNvSpPr/>
          <p:nvPr/>
        </p:nvSpPr>
        <p:spPr>
          <a:xfrm>
            <a:off x="6268314" y="1551272"/>
            <a:ext cx="5452514"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ランディングページを表示する（</a:t>
            </a:r>
            <a:r>
              <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for click</a:t>
            </a: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a:t>
            </a:r>
            <a:endParaRPr kumimoji="0" lang="en-US" altLang="ja-JP"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grpSp>
        <p:nvGrpSpPr>
          <p:cNvPr id="37" name="グループ化 36">
            <a:extLst>
              <a:ext uri="{FF2B5EF4-FFF2-40B4-BE49-F238E27FC236}">
                <a16:creationId xmlns:a16="http://schemas.microsoft.com/office/drawing/2014/main" id="{93E30640-8474-F301-E874-E41E31681077}"/>
              </a:ext>
            </a:extLst>
          </p:cNvPr>
          <p:cNvGrpSpPr/>
          <p:nvPr/>
        </p:nvGrpSpPr>
        <p:grpSpPr>
          <a:xfrm>
            <a:off x="919365" y="2436232"/>
            <a:ext cx="1384006" cy="3002489"/>
            <a:chOff x="513033" y="432674"/>
            <a:chExt cx="2115990" cy="4304579"/>
          </a:xfrm>
        </p:grpSpPr>
        <p:grpSp>
          <p:nvGrpSpPr>
            <p:cNvPr id="38" name="グループ化 37">
              <a:extLst>
                <a:ext uri="{FF2B5EF4-FFF2-40B4-BE49-F238E27FC236}">
                  <a16:creationId xmlns:a16="http://schemas.microsoft.com/office/drawing/2014/main" id="{3671E151-8663-D2AB-69E1-C02595F6370F}"/>
                </a:ext>
              </a:extLst>
            </p:cNvPr>
            <p:cNvGrpSpPr/>
            <p:nvPr/>
          </p:nvGrpSpPr>
          <p:grpSpPr>
            <a:xfrm>
              <a:off x="513033" y="432674"/>
              <a:ext cx="2115990" cy="4304579"/>
              <a:chOff x="513033" y="446485"/>
              <a:chExt cx="2115990" cy="4304579"/>
            </a:xfrm>
          </p:grpSpPr>
          <p:pic>
            <p:nvPicPr>
              <p:cNvPr id="40" name="図 39">
                <a:extLst>
                  <a:ext uri="{FF2B5EF4-FFF2-40B4-BE49-F238E27FC236}">
                    <a16:creationId xmlns:a16="http://schemas.microsoft.com/office/drawing/2014/main" id="{AAA57EBC-2974-6C5D-1A37-6D8A7BAE582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1" name="図 40">
                <a:extLst>
                  <a:ext uri="{FF2B5EF4-FFF2-40B4-BE49-F238E27FC236}">
                    <a16:creationId xmlns:a16="http://schemas.microsoft.com/office/drawing/2014/main" id="{B9EA4DC8-2CB2-FDD2-6F6D-B24BF70B450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2" name="図 41">
                <a:extLst>
                  <a:ext uri="{FF2B5EF4-FFF2-40B4-BE49-F238E27FC236}">
                    <a16:creationId xmlns:a16="http://schemas.microsoft.com/office/drawing/2014/main" id="{9B8B9FAC-E7AC-AB22-BDAA-E467E35B4B3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39" name="図 38">
              <a:extLst>
                <a:ext uri="{FF2B5EF4-FFF2-40B4-BE49-F238E27FC236}">
                  <a16:creationId xmlns:a16="http://schemas.microsoft.com/office/drawing/2014/main" id="{0AFF5C71-93DD-516E-E6DC-C08F25C1D29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44" name="グループ化 43">
            <a:extLst>
              <a:ext uri="{FF2B5EF4-FFF2-40B4-BE49-F238E27FC236}">
                <a16:creationId xmlns:a16="http://schemas.microsoft.com/office/drawing/2014/main" id="{BEF9C684-CF68-A2E7-1A4D-0689C2253C08}"/>
              </a:ext>
            </a:extLst>
          </p:cNvPr>
          <p:cNvGrpSpPr/>
          <p:nvPr/>
        </p:nvGrpSpPr>
        <p:grpSpPr>
          <a:xfrm>
            <a:off x="6670887" y="2477916"/>
            <a:ext cx="1384006" cy="3002489"/>
            <a:chOff x="513033" y="432674"/>
            <a:chExt cx="2115990" cy="4304579"/>
          </a:xfrm>
        </p:grpSpPr>
        <p:grpSp>
          <p:nvGrpSpPr>
            <p:cNvPr id="45" name="グループ化 44">
              <a:extLst>
                <a:ext uri="{FF2B5EF4-FFF2-40B4-BE49-F238E27FC236}">
                  <a16:creationId xmlns:a16="http://schemas.microsoft.com/office/drawing/2014/main" id="{CF4F6EC0-9517-3B1F-7C94-5A378CF3DCF2}"/>
                </a:ext>
              </a:extLst>
            </p:cNvPr>
            <p:cNvGrpSpPr/>
            <p:nvPr/>
          </p:nvGrpSpPr>
          <p:grpSpPr>
            <a:xfrm>
              <a:off x="513033" y="432674"/>
              <a:ext cx="2115990" cy="4304579"/>
              <a:chOff x="513033" y="446485"/>
              <a:chExt cx="2115990" cy="4304579"/>
            </a:xfrm>
          </p:grpSpPr>
          <p:pic>
            <p:nvPicPr>
              <p:cNvPr id="47" name="図 46">
                <a:extLst>
                  <a:ext uri="{FF2B5EF4-FFF2-40B4-BE49-F238E27FC236}">
                    <a16:creationId xmlns:a16="http://schemas.microsoft.com/office/drawing/2014/main" id="{42A7F986-5D37-E1F7-A047-654B79170CC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8" name="図 47">
                <a:extLst>
                  <a:ext uri="{FF2B5EF4-FFF2-40B4-BE49-F238E27FC236}">
                    <a16:creationId xmlns:a16="http://schemas.microsoft.com/office/drawing/2014/main" id="{D55A0DE8-4D70-2E2D-3FBF-A2E85AA482A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9" name="図 48">
                <a:extLst>
                  <a:ext uri="{FF2B5EF4-FFF2-40B4-BE49-F238E27FC236}">
                    <a16:creationId xmlns:a16="http://schemas.microsoft.com/office/drawing/2014/main" id="{789EEF54-070A-C8BF-0484-C2F5457B443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46" name="図 45">
              <a:extLst>
                <a:ext uri="{FF2B5EF4-FFF2-40B4-BE49-F238E27FC236}">
                  <a16:creationId xmlns:a16="http://schemas.microsoft.com/office/drawing/2014/main" id="{05C90BDC-BEFF-42A1-2163-4C11AD4DA6E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25" name="図 24">
            <a:extLst>
              <a:ext uri="{FF2B5EF4-FFF2-40B4-BE49-F238E27FC236}">
                <a16:creationId xmlns:a16="http://schemas.microsoft.com/office/drawing/2014/main" id="{B273166D-1ED4-67FD-B382-55738015FD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94122" y="2648674"/>
            <a:ext cx="1454011" cy="2917108"/>
          </a:xfrm>
          <a:prstGeom prst="rect">
            <a:avLst/>
          </a:prstGeom>
        </p:spPr>
      </p:pic>
      <p:pic>
        <p:nvPicPr>
          <p:cNvPr id="27" name="図 26">
            <a:extLst>
              <a:ext uri="{FF2B5EF4-FFF2-40B4-BE49-F238E27FC236}">
                <a16:creationId xmlns:a16="http://schemas.microsoft.com/office/drawing/2014/main" id="{3A37E688-7893-74B5-43A3-83FF64A868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45644" y="2648674"/>
            <a:ext cx="1454011" cy="2917110"/>
          </a:xfrm>
          <a:prstGeom prst="rect">
            <a:avLst/>
          </a:prstGeom>
        </p:spPr>
      </p:pic>
      <p:sp>
        <p:nvSpPr>
          <p:cNvPr id="50" name="テキスト ボックス 49">
            <a:extLst>
              <a:ext uri="{FF2B5EF4-FFF2-40B4-BE49-F238E27FC236}">
                <a16:creationId xmlns:a16="http://schemas.microsoft.com/office/drawing/2014/main" id="{F46B5992-F0F0-F697-F351-487486028D6C}"/>
              </a:ext>
            </a:extLst>
          </p:cNvPr>
          <p:cNvSpPr txBox="1"/>
          <p:nvPr/>
        </p:nvSpPr>
        <p:spPr>
          <a:xfrm>
            <a:off x="3608248" y="3367146"/>
            <a:ext cx="2009132"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lang="ja-JP" altLang="en-US" sz="1400"/>
              <a:t>フルスクリーンの動画プレイヤーで動画が再生される</a:t>
            </a:r>
            <a:endParaRPr kumimoji="1" lang="ja-JP" altLang="en-US" sz="1400"/>
          </a:p>
        </p:txBody>
      </p:sp>
      <p:sp>
        <p:nvSpPr>
          <p:cNvPr id="51" name="テキスト ボックス 50">
            <a:extLst>
              <a:ext uri="{FF2B5EF4-FFF2-40B4-BE49-F238E27FC236}">
                <a16:creationId xmlns:a16="http://schemas.microsoft.com/office/drawing/2014/main" id="{7B98B9B0-C90E-F544-0C7A-7D2E89EDAF08}"/>
              </a:ext>
            </a:extLst>
          </p:cNvPr>
          <p:cNvSpPr txBox="1"/>
          <p:nvPr/>
        </p:nvSpPr>
        <p:spPr>
          <a:xfrm>
            <a:off x="9428621" y="3367147"/>
            <a:ext cx="2125781" cy="954107"/>
          </a:xfrm>
          <a:prstGeom prst="rect">
            <a:avLst/>
          </a:prstGeom>
          <a:noFill/>
        </p:spPr>
        <p:txBody>
          <a:bodyPr wrap="square" rtlCol="0">
            <a:spAutoFit/>
          </a:bodyPr>
          <a:lstStyle/>
          <a:p>
            <a:pPr algn="l"/>
            <a:r>
              <a:rPr kumimoji="1" lang="ja-JP" altLang="en-US" sz="1400"/>
              <a:t>バナーをタップすると</a:t>
            </a:r>
            <a:endParaRPr kumimoji="1" lang="en-US" altLang="ja-JP" sz="1400"/>
          </a:p>
          <a:p>
            <a:pPr algn="l"/>
            <a:r>
              <a:rPr kumimoji="1" lang="ja-JP" altLang="en-US" sz="1400"/>
              <a:t>再生している動画の下にランディングページが表示される</a:t>
            </a:r>
            <a:endParaRPr kumimoji="1" lang="en-US" altLang="ja-JP" sz="1400"/>
          </a:p>
        </p:txBody>
      </p:sp>
      <p:sp>
        <p:nvSpPr>
          <p:cNvPr id="2" name="テキスト プレースホルダー 1">
            <a:extLst>
              <a:ext uri="{FF2B5EF4-FFF2-40B4-BE49-F238E27FC236}">
                <a16:creationId xmlns:a16="http://schemas.microsoft.com/office/drawing/2014/main" id="{DF888B66-EC85-C8FA-2014-44E0D459B768}"/>
              </a:ext>
            </a:extLst>
          </p:cNvPr>
          <p:cNvSpPr>
            <a:spLocks noGrp="1"/>
          </p:cNvSpPr>
          <p:nvPr>
            <p:ph type="body" sz="quarter" idx="12"/>
          </p:nvPr>
        </p:nvSpPr>
        <p:spPr/>
        <p:txBody>
          <a:bodyPr/>
          <a:lstStyle/>
          <a:p>
            <a:pPr marL="0" indent="0">
              <a:buNone/>
            </a:pPr>
            <a:r>
              <a:rPr lang="ja-JP" altLang="en-US"/>
              <a:t>商品スペック</a:t>
            </a:r>
          </a:p>
        </p:txBody>
      </p:sp>
      <p:pic>
        <p:nvPicPr>
          <p:cNvPr id="24" name="図プレースホルダー 23" descr="アイコン&#10;&#10;自動的に生成された説明">
            <a:extLst>
              <a:ext uri="{FF2B5EF4-FFF2-40B4-BE49-F238E27FC236}">
                <a16:creationId xmlns:a16="http://schemas.microsoft.com/office/drawing/2014/main" id="{281A4442-F7FC-0676-2830-9392070DC512}"/>
              </a:ext>
            </a:extLst>
          </p:cNvPr>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p:blipFill>
        <p:spPr/>
      </p:pic>
      <p:sp>
        <p:nvSpPr>
          <p:cNvPr id="22" name="テキスト プレースホルダー 21">
            <a:extLst>
              <a:ext uri="{FF2B5EF4-FFF2-40B4-BE49-F238E27FC236}">
                <a16:creationId xmlns:a16="http://schemas.microsoft.com/office/drawing/2014/main" id="{81865439-B595-3E0D-6733-251F82C9C007}"/>
              </a:ext>
            </a:extLst>
          </p:cNvPr>
          <p:cNvSpPr>
            <a:spLocks noGrp="1"/>
          </p:cNvSpPr>
          <p:nvPr>
            <p:ph type="body"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スマートフォン動画広告タップ後の挙動</a:t>
            </a:r>
          </a:p>
        </p:txBody>
      </p:sp>
      <p:sp>
        <p:nvSpPr>
          <p:cNvPr id="3" name="片側の 2 つの角を丸めた四角形 19">
            <a:extLst>
              <a:ext uri="{FF2B5EF4-FFF2-40B4-BE49-F238E27FC236}">
                <a16:creationId xmlns:a16="http://schemas.microsoft.com/office/drawing/2014/main" id="{A40575B2-A55A-AFE9-5D28-8B9B1D456196}"/>
              </a:ext>
            </a:extLst>
          </p:cNvPr>
          <p:cNvSpPr/>
          <p:nvPr/>
        </p:nvSpPr>
        <p:spPr>
          <a:xfrm>
            <a:off x="499191" y="1551272"/>
            <a:ext cx="5452347"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a:ln>
                <a:noFill/>
              </a:ln>
              <a:solidFill>
                <a:srgbClr val="FFFFFF"/>
              </a:solidFill>
              <a:effectLst/>
              <a:uLnTx/>
              <a:uFillTx/>
              <a:latin typeface="メイリオ"/>
              <a:ea typeface="メイリオ"/>
              <a:cs typeface="+mn-cs"/>
            </a:endParaRPr>
          </a:p>
        </p:txBody>
      </p:sp>
      <p:sp>
        <p:nvSpPr>
          <p:cNvPr id="4" name="角丸四角形 3">
            <a:extLst>
              <a:ext uri="{FF2B5EF4-FFF2-40B4-BE49-F238E27FC236}">
                <a16:creationId xmlns:a16="http://schemas.microsoft.com/office/drawing/2014/main" id="{CFC13C38-676B-42BC-F455-9AC33D4E36E9}"/>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挙動説明</a:t>
            </a:r>
          </a:p>
        </p:txBody>
      </p:sp>
    </p:spTree>
    <p:extLst>
      <p:ext uri="{BB962C8B-B14F-4D97-AF65-F5344CB8AC3E}">
        <p14:creationId xmlns:p14="http://schemas.microsoft.com/office/powerpoint/2010/main" val="3976077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74A69-3969-F3A0-B9EC-CF307CD8FDB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7D33A1C-D6C6-5073-F442-8B8E5AD77F62}"/>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B9472F80-CA17-EA3F-9464-4C5C187C1B8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4" name="テキスト プレースホルダー 3">
            <a:extLst>
              <a:ext uri="{FF2B5EF4-FFF2-40B4-BE49-F238E27FC236}">
                <a16:creationId xmlns:a16="http://schemas.microsoft.com/office/drawing/2014/main" id="{CAEA37A6-5FB9-DB2D-4AB7-8FFF86D10919}"/>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latin typeface="+mn-ea"/>
                <a:cs typeface="メイリオ" panose="020B0604030504040204" pitchFamily="50" charset="-128"/>
              </a:rPr>
              <a:t>スペシャル商品について</a:t>
            </a:r>
            <a:endParaRPr kumimoji="1" lang="ja-JP" altLang="en-US" dirty="0">
              <a:solidFill>
                <a:srgbClr val="000048"/>
              </a:solidFill>
            </a:endParaRPr>
          </a:p>
        </p:txBody>
      </p:sp>
      <p:sp>
        <p:nvSpPr>
          <p:cNvPr id="9" name="正方形/長方形 8">
            <a:extLst>
              <a:ext uri="{FF2B5EF4-FFF2-40B4-BE49-F238E27FC236}">
                <a16:creationId xmlns:a16="http://schemas.microsoft.com/office/drawing/2014/main" id="{046CF809-1A72-9AF0-0CE8-425F74C406A6}"/>
              </a:ext>
            </a:extLst>
          </p:cNvPr>
          <p:cNvSpPr/>
          <p:nvPr/>
        </p:nvSpPr>
        <p:spPr>
          <a:xfrm>
            <a:off x="479424" y="1056184"/>
            <a:ext cx="11269662" cy="2222147"/>
          </a:xfrm>
          <a:prstGeom prst="rect">
            <a:avLst/>
          </a:prstGeom>
        </p:spPr>
        <p:txBody>
          <a:bodyPr wrap="square" lIns="0" tIns="0" rIns="0" bIns="0">
            <a:spAutoFit/>
          </a:bodyPr>
          <a:lstStyle/>
          <a:p>
            <a:pPr>
              <a:lnSpc>
                <a:spcPct val="130000"/>
              </a:lnSpc>
              <a:defRPr/>
            </a:pPr>
            <a:r>
              <a:rPr kumimoji="0" lang="ja-JP" altLang="en-US" sz="1600" kern="0" dirty="0">
                <a:solidFill>
                  <a:srgbClr val="0D0D0D"/>
                </a:solidFill>
                <a:latin typeface="Meiryo" panose="020B0604030504040204" pitchFamily="34" charset="-128"/>
                <a:ea typeface="Meiryo" panose="020B0604030504040204" pitchFamily="34" charset="-128"/>
              </a:rPr>
              <a:t>販売先を限定しないレギュラー商品に対し、スペシャル商品は提案可能な広告主様やプロモーションが限定されています。そのため、事前に本セールスシートに記載の「掲載制限カテゴリー」「販売制限カテゴリー」に基づき弊社による出稿可否判断をさせていただきます。</a:t>
            </a:r>
            <a:endParaRPr kumimoji="0" lang="en-US" altLang="ja-JP" sz="1600" kern="0" dirty="0">
              <a:solidFill>
                <a:srgbClr val="0D0D0D"/>
              </a:solidFill>
              <a:latin typeface="Meiryo" panose="020B0604030504040204" pitchFamily="34" charset="-128"/>
              <a:ea typeface="Meiryo" panose="020B0604030504040204" pitchFamily="34" charset="-128"/>
            </a:endParaRPr>
          </a:p>
          <a:p>
            <a:pPr>
              <a:lnSpc>
                <a:spcPct val="130000"/>
              </a:lnSpc>
              <a:defRPr/>
            </a:pPr>
            <a:endParaRPr kumimoji="0" lang="en-US" altLang="ja-JP" sz="1600" kern="0" dirty="0">
              <a:solidFill>
                <a:srgbClr val="0D0D0D"/>
              </a:solidFill>
              <a:latin typeface="Meiryo" panose="020B0604030504040204" pitchFamily="34" charset="-128"/>
              <a:ea typeface="Meiryo" panose="020B0604030504040204" pitchFamily="34" charset="-128"/>
            </a:endParaRPr>
          </a:p>
          <a:p>
            <a:pPr>
              <a:lnSpc>
                <a:spcPct val="130000"/>
              </a:lnSpc>
              <a:defRPr/>
            </a:pPr>
            <a:r>
              <a:rPr kumimoji="0" lang="ja-JP" altLang="en-US" sz="1600" kern="0" dirty="0">
                <a:solidFill>
                  <a:srgbClr val="0D0D0D"/>
                </a:solidFill>
                <a:latin typeface="Meiryo" panose="020B0604030504040204" pitchFamily="34" charset="-128"/>
                <a:ea typeface="Meiryo" panose="020B0604030504040204" pitchFamily="34" charset="-128"/>
              </a:rPr>
              <a:t>事前提案可否申請で承認されたアカウントに対して、弊社内でシステム対応を行い、広告管理ツールの商品選択画面にて該当商品が予約購入できるようになります。</a:t>
            </a:r>
            <a:endParaRPr kumimoji="0" lang="en-US" altLang="ja-JP" sz="1600" kern="0" dirty="0">
              <a:solidFill>
                <a:srgbClr val="0D0D0D"/>
              </a:solidFill>
              <a:latin typeface="Meiryo" panose="020B0604030504040204" pitchFamily="34" charset="-128"/>
              <a:ea typeface="Meiryo" panose="020B0604030504040204" pitchFamily="34" charset="-128"/>
            </a:endParaRPr>
          </a:p>
          <a:p>
            <a:pPr>
              <a:lnSpc>
                <a:spcPct val="130000"/>
              </a:lnSpc>
              <a:defRPr/>
            </a:pPr>
            <a:r>
              <a:rPr kumimoji="0" lang="ja-JP" altLang="en-US" sz="1600" kern="0" dirty="0">
                <a:solidFill>
                  <a:srgbClr val="0D0D0D"/>
                </a:solidFill>
                <a:latin typeface="Meiryo" panose="020B0604030504040204" pitchFamily="34" charset="-128"/>
                <a:ea typeface="Meiryo" panose="020B0604030504040204" pitchFamily="34" charset="-128"/>
              </a:rPr>
              <a:t>（事前提案可否申請で承認されていないアカウントで予約することはできません。）</a:t>
            </a:r>
            <a:endParaRPr kumimoji="0" lang="en-US" altLang="ja-JP" sz="1600" kern="0" dirty="0">
              <a:solidFill>
                <a:srgbClr val="0D0D0D"/>
              </a:solidFill>
              <a:latin typeface="Meiryo" panose="020B0604030504040204" pitchFamily="34" charset="-128"/>
              <a:ea typeface="Meiryo" panose="020B0604030504040204" pitchFamily="34" charset="-128"/>
            </a:endParaRPr>
          </a:p>
        </p:txBody>
      </p:sp>
      <p:sp>
        <p:nvSpPr>
          <p:cNvPr id="12" name="片側の 2 つの角を丸めた四角形 17">
            <a:extLst>
              <a:ext uri="{FF2B5EF4-FFF2-40B4-BE49-F238E27FC236}">
                <a16:creationId xmlns:a16="http://schemas.microsoft.com/office/drawing/2014/main" id="{E2775140-24D5-CA7A-9AED-B3FA84894EA0}"/>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13" name="片側の 2 つの角を丸めた四角形 19">
            <a:extLst>
              <a:ext uri="{FF2B5EF4-FFF2-40B4-BE49-F238E27FC236}">
                <a16:creationId xmlns:a16="http://schemas.microsoft.com/office/drawing/2014/main" id="{991C58D6-BCFF-F05F-4014-15B53EC05194}"/>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14" name="片側の 2 つの角を丸めた四角形 22">
            <a:extLst>
              <a:ext uri="{FF2B5EF4-FFF2-40B4-BE49-F238E27FC236}">
                <a16:creationId xmlns:a16="http://schemas.microsoft.com/office/drawing/2014/main" id="{ECA1F057-7FA0-8A79-10FC-C2D1D8CC452A}"/>
              </a:ext>
            </a:extLst>
          </p:cNvPr>
          <p:cNvSpPr/>
          <p:nvPr/>
        </p:nvSpPr>
        <p:spPr>
          <a:xfrm>
            <a:off x="6240463" y="3379016"/>
            <a:ext cx="5472112" cy="3002734"/>
          </a:xfrm>
          <a:prstGeom prst="round2SameRect">
            <a:avLst>
              <a:gd name="adj1" fmla="val 4115"/>
              <a:gd name="adj2" fmla="val 0"/>
            </a:avLst>
          </a:prstGeom>
          <a:solidFill>
            <a:srgbClr val="000048">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5" name="片側の 2 つの角を丸めた四角形 23">
            <a:extLst>
              <a:ext uri="{FF2B5EF4-FFF2-40B4-BE49-F238E27FC236}">
                <a16:creationId xmlns:a16="http://schemas.microsoft.com/office/drawing/2014/main" id="{188200B1-65E4-43A3-7B12-495749A011BA}"/>
              </a:ext>
            </a:extLst>
          </p:cNvPr>
          <p:cNvSpPr/>
          <p:nvPr/>
        </p:nvSpPr>
        <p:spPr>
          <a:xfrm>
            <a:off x="6240463" y="3379015"/>
            <a:ext cx="5472112" cy="504000"/>
          </a:xfrm>
          <a:prstGeom prst="round2SameRect">
            <a:avLst>
              <a:gd name="adj1" fmla="val 20214"/>
              <a:gd name="adj2" fmla="val 0"/>
            </a:avLst>
          </a:prstGeom>
          <a:solidFill>
            <a:srgbClr val="000048"/>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6" name="正方形/長方形 15">
            <a:extLst>
              <a:ext uri="{FF2B5EF4-FFF2-40B4-BE49-F238E27FC236}">
                <a16:creationId xmlns:a16="http://schemas.microsoft.com/office/drawing/2014/main" id="{C8A0330E-0FD8-0C6D-53EA-BAF444C55F19}"/>
              </a:ext>
            </a:extLst>
          </p:cNvPr>
          <p:cNvSpPr/>
          <p:nvPr/>
        </p:nvSpPr>
        <p:spPr>
          <a:xfrm>
            <a:off x="137891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17" name="正方形/長方形 16">
            <a:extLst>
              <a:ext uri="{FF2B5EF4-FFF2-40B4-BE49-F238E27FC236}">
                <a16:creationId xmlns:a16="http://schemas.microsoft.com/office/drawing/2014/main" id="{88DA48B6-D28A-B5C8-B9CF-5411BC78CDDA}"/>
              </a:ext>
            </a:extLst>
          </p:cNvPr>
          <p:cNvSpPr/>
          <p:nvPr/>
        </p:nvSpPr>
        <p:spPr>
          <a:xfrm>
            <a:off x="137891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特集・企画</a:t>
            </a:r>
          </a:p>
        </p:txBody>
      </p:sp>
      <p:sp>
        <p:nvSpPr>
          <p:cNvPr id="18" name="正方形/長方形 17">
            <a:extLst>
              <a:ext uri="{FF2B5EF4-FFF2-40B4-BE49-F238E27FC236}">
                <a16:creationId xmlns:a16="http://schemas.microsoft.com/office/drawing/2014/main" id="{ABEBDCD4-43EE-155D-C78E-05037DE6904B}"/>
              </a:ext>
            </a:extLst>
          </p:cNvPr>
          <p:cNvSpPr/>
          <p:nvPr/>
        </p:nvSpPr>
        <p:spPr>
          <a:xfrm>
            <a:off x="7176463" y="4005485"/>
            <a:ext cx="3600000" cy="504000"/>
          </a:xfrm>
          <a:prstGeom prst="rect">
            <a:avLst/>
          </a:prstGeom>
          <a:solidFill>
            <a:srgbClr val="FFFFFF"/>
          </a:solidFill>
          <a:ln w="31750" cap="rnd" cmpd="sng" algn="ctr">
            <a:solidFill>
              <a:srgbClr val="000048"/>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rPr>
              <a:t>事前提案可否判断必須商品</a:t>
            </a:r>
          </a:p>
        </p:txBody>
      </p:sp>
      <p:sp>
        <p:nvSpPr>
          <p:cNvPr id="19" name="正方形/長方形 18">
            <a:extLst>
              <a:ext uri="{FF2B5EF4-FFF2-40B4-BE49-F238E27FC236}">
                <a16:creationId xmlns:a16="http://schemas.microsoft.com/office/drawing/2014/main" id="{DED18952-F865-81D3-B574-F7FD9F11536E}"/>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20" name="正方形/長方形 19">
            <a:extLst>
              <a:ext uri="{FF2B5EF4-FFF2-40B4-BE49-F238E27FC236}">
                <a16:creationId xmlns:a16="http://schemas.microsoft.com/office/drawing/2014/main" id="{67A1CE82-1C8B-A016-115F-7BCF4FEF3F6A}"/>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21" name="正方形/長方形 20">
            <a:extLst>
              <a:ext uri="{FF2B5EF4-FFF2-40B4-BE49-F238E27FC236}">
                <a16:creationId xmlns:a16="http://schemas.microsoft.com/office/drawing/2014/main" id="{AAACD854-2BBE-3777-6907-EAF1C5651040}"/>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Tree>
    <p:extLst>
      <p:ext uri="{BB962C8B-B14F-4D97-AF65-F5344CB8AC3E}">
        <p14:creationId xmlns:p14="http://schemas.microsoft.com/office/powerpoint/2010/main" val="18681926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01C0B-20BE-EA46-8979-9AD7B9CE158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993C4F61-DCFE-C49D-2B43-D8D049202A0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1E4AE8BA-B7E5-5E5E-B846-F0BBC48934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
            <a:extLst>
              <a:ext uri="{FF2B5EF4-FFF2-40B4-BE49-F238E27FC236}">
                <a16:creationId xmlns:a16="http://schemas.microsoft.com/office/drawing/2014/main" id="{D3560E7C-C34C-EE33-DE9B-06D0E8139727}"/>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latin typeface="+mn-ea"/>
                <a:cs typeface="メイリオ" panose="020B0604030504040204" pitchFamily="50" charset="-128"/>
              </a:rPr>
              <a:t>スペシャル商品</a:t>
            </a:r>
            <a:r>
              <a:rPr lang="ja-JP" altLang="en-US" sz="1600" dirty="0">
                <a:solidFill>
                  <a:srgbClr val="000048"/>
                </a:solidFill>
                <a:latin typeface="+mn-ea"/>
                <a:cs typeface="メイリオ" panose="020B0604030504040204" pitchFamily="50" charset="-128"/>
              </a:rPr>
              <a:t>（事前提案可否必須商品）</a:t>
            </a:r>
            <a:r>
              <a:rPr lang="ja-JP" altLang="en-US" dirty="0">
                <a:solidFill>
                  <a:srgbClr val="000048"/>
                </a:solidFill>
                <a:latin typeface="+mn-ea"/>
                <a:cs typeface="メイリオ" panose="020B0604030504040204" pitchFamily="50" charset="-128"/>
              </a:rPr>
              <a:t>について</a:t>
            </a:r>
          </a:p>
        </p:txBody>
      </p:sp>
      <p:sp>
        <p:nvSpPr>
          <p:cNvPr id="7" name="正方形/長方形 6">
            <a:extLst>
              <a:ext uri="{FF2B5EF4-FFF2-40B4-BE49-F238E27FC236}">
                <a16:creationId xmlns:a16="http://schemas.microsoft.com/office/drawing/2014/main" id="{1DCA735C-0FDE-FE19-EE12-22E4158E3932}"/>
              </a:ext>
            </a:extLst>
          </p:cNvPr>
          <p:cNvSpPr/>
          <p:nvPr/>
        </p:nvSpPr>
        <p:spPr>
          <a:xfrm>
            <a:off x="479425" y="1268413"/>
            <a:ext cx="11269662" cy="866391"/>
          </a:xfrm>
          <a:prstGeom prst="rect">
            <a:avLst/>
          </a:prstGeom>
        </p:spPr>
        <p:txBody>
          <a:bodyPr wrap="square" lIns="0" tIns="0" rIns="0" bIns="0">
            <a:spAutoFit/>
          </a:bodyPr>
          <a:lstStyle/>
          <a:p>
            <a:pPr>
              <a:lnSpc>
                <a:spcPct val="130000"/>
              </a:lnSpc>
            </a:pPr>
            <a:r>
              <a:rPr lang="ja-JP" altLang="en-US" sz="1600" b="1" u="sng" dirty="0">
                <a:solidFill>
                  <a:srgbClr val="002AFF"/>
                </a:solidFill>
                <a:latin typeface="Meiryo" panose="020B0604030504040204" pitchFamily="34" charset="-128"/>
                <a:ea typeface="Meiryo" panose="020B0604030504040204" pitchFamily="34" charset="-128"/>
              </a:rPr>
              <a:t>スペシャル商品（事前提案可否必須商品</a:t>
            </a:r>
            <a:r>
              <a:rPr lang="en-US" altLang="ja-JP" sz="1600" b="1" u="sng" dirty="0">
                <a:solidFill>
                  <a:srgbClr val="002AFF"/>
                </a:solidFill>
                <a:latin typeface="Meiryo" panose="020B0604030504040204" pitchFamily="34" charset="-128"/>
                <a:ea typeface="Meiryo" panose="020B0604030504040204" pitchFamily="34" charset="-128"/>
              </a:rPr>
              <a:t>※</a:t>
            </a:r>
            <a:r>
              <a:rPr lang="ja-JP" altLang="en-US" sz="1600" b="1" u="sng" dirty="0">
                <a:solidFill>
                  <a:srgbClr val="002AFF"/>
                </a:solidFill>
                <a:latin typeface="Meiryo" panose="020B0604030504040204" pitchFamily="34" charset="-128"/>
                <a:ea typeface="Meiryo" panose="020B0604030504040204" pitchFamily="34" charset="-128"/>
              </a:rPr>
              <a:t>）</a:t>
            </a:r>
            <a:r>
              <a:rPr lang="ja-JP" altLang="en-US" sz="1600" dirty="0">
                <a:solidFill>
                  <a:srgbClr val="0D0D0D"/>
                </a:solidFill>
                <a:latin typeface="Meiryo" panose="020B0604030504040204" pitchFamily="34" charset="-128"/>
                <a:ea typeface="Meiryo" panose="020B0604030504040204" pitchFamily="34" charset="-128"/>
              </a:rPr>
              <a:t>への掲載をご希望の場合は、弊社担当営業宛に以下の項目をご連絡ください。回答まで最大5営業日いただきます。</a:t>
            </a:r>
            <a:endParaRPr lang="en-US" altLang="ja-JP" sz="1600" dirty="0">
              <a:solidFill>
                <a:srgbClr val="0D0D0D"/>
              </a:solidFill>
              <a:latin typeface="Meiryo" panose="020B0604030504040204" pitchFamily="34" charset="-128"/>
              <a:ea typeface="Meiryo" panose="020B0604030504040204" pitchFamily="34" charset="-128"/>
            </a:endParaRPr>
          </a:p>
          <a:p>
            <a:pPr>
              <a:lnSpc>
                <a:spcPct val="130000"/>
              </a:lnSpc>
            </a:pPr>
            <a:r>
              <a:rPr lang="en-US" altLang="ja-JP" sz="1200" dirty="0">
                <a:solidFill>
                  <a:srgbClr val="0D0D0D"/>
                </a:solidFill>
                <a:latin typeface="Meiryo" panose="020B0604030504040204" pitchFamily="34" charset="-128"/>
                <a:ea typeface="Meiryo" panose="020B0604030504040204" pitchFamily="34" charset="-128"/>
              </a:rPr>
              <a:t>※</a:t>
            </a:r>
            <a:r>
              <a:rPr lang="ja-JP" altLang="en-US" sz="1200" dirty="0">
                <a:solidFill>
                  <a:srgbClr val="0D0D0D"/>
                </a:solidFill>
                <a:latin typeface="Meiryo" panose="020B0604030504040204" pitchFamily="34" charset="-128"/>
                <a:ea typeface="Meiryo" panose="020B0604030504040204" pitchFamily="34" charset="-128"/>
              </a:rPr>
              <a:t>広告商品名一例：</a:t>
            </a:r>
            <a:r>
              <a:rPr lang="en-US" altLang="ja-JP" sz="1200" dirty="0">
                <a:solidFill>
                  <a:srgbClr val="0D0D0D"/>
                </a:solidFill>
                <a:latin typeface="Meiryo" panose="020B0604030504040204" pitchFamily="34" charset="-128"/>
                <a:ea typeface="Meiryo" panose="020B0604030504040204" pitchFamily="34" charset="-128"/>
              </a:rPr>
              <a:t>Yahoo! JAPAN</a:t>
            </a:r>
            <a:r>
              <a:rPr lang="ja-JP" altLang="en-US" sz="1200" dirty="0">
                <a:solidFill>
                  <a:srgbClr val="0D0D0D"/>
                </a:solidFill>
                <a:latin typeface="Meiryo" panose="020B0604030504040204" pitchFamily="34" charset="-128"/>
                <a:ea typeface="Meiryo" panose="020B0604030504040204" pitchFamily="34" charset="-128"/>
              </a:rPr>
              <a:t>トップページ　ブランドパネル　</a:t>
            </a:r>
            <a:r>
              <a:rPr lang="en-US" altLang="ja-JP" sz="1200" dirty="0">
                <a:solidFill>
                  <a:srgbClr val="0D0D0D"/>
                </a:solidFill>
                <a:latin typeface="Meiryo" panose="020B0604030504040204" pitchFamily="34" charset="-128"/>
                <a:ea typeface="Meiryo" panose="020B0604030504040204" pitchFamily="34" charset="-128"/>
              </a:rPr>
              <a:t>SP</a:t>
            </a:r>
            <a:r>
              <a:rPr lang="ja-JP" altLang="en-US" sz="1200" dirty="0">
                <a:solidFill>
                  <a:srgbClr val="0D0D0D"/>
                </a:solidFill>
                <a:latin typeface="Meiryo" panose="020B0604030504040204" pitchFamily="34" charset="-128"/>
                <a:ea typeface="Meiryo" panose="020B0604030504040204" pitchFamily="34" charset="-128"/>
              </a:rPr>
              <a:t>　トップカバー（時間帯ジャック　関東</a:t>
            </a:r>
            <a:r>
              <a:rPr lang="en-US" altLang="ja-JP" sz="1200" dirty="0">
                <a:solidFill>
                  <a:srgbClr val="0D0D0D"/>
                </a:solidFill>
                <a:latin typeface="Meiryo" panose="020B0604030504040204" pitchFamily="34" charset="-128"/>
                <a:ea typeface="Meiryo" panose="020B0604030504040204" pitchFamily="34" charset="-128"/>
              </a:rPr>
              <a:t>1</a:t>
            </a:r>
            <a:r>
              <a:rPr lang="ja-JP" altLang="en-US" sz="1200" dirty="0">
                <a:solidFill>
                  <a:srgbClr val="0D0D0D"/>
                </a:solidFill>
                <a:latin typeface="Meiryo" panose="020B0604030504040204" pitchFamily="34" charset="-128"/>
                <a:ea typeface="Meiryo" panose="020B0604030504040204" pitchFamily="34" charset="-128"/>
              </a:rPr>
              <a:t>都</a:t>
            </a:r>
            <a:r>
              <a:rPr lang="en-US" altLang="ja-JP" sz="1200" dirty="0">
                <a:solidFill>
                  <a:srgbClr val="0D0D0D"/>
                </a:solidFill>
                <a:latin typeface="Meiryo" panose="020B0604030504040204" pitchFamily="34" charset="-128"/>
                <a:ea typeface="Meiryo" panose="020B0604030504040204" pitchFamily="34" charset="-128"/>
              </a:rPr>
              <a:t>6</a:t>
            </a:r>
            <a:r>
              <a:rPr lang="ja-JP" altLang="en-US" sz="1200" dirty="0">
                <a:solidFill>
                  <a:srgbClr val="0D0D0D"/>
                </a:solidFill>
                <a:latin typeface="Meiryo" panose="020B0604030504040204" pitchFamily="34" charset="-128"/>
                <a:ea typeface="Meiryo" panose="020B0604030504040204" pitchFamily="34" charset="-128"/>
              </a:rPr>
              <a:t>県）（</a:t>
            </a:r>
            <a:r>
              <a:rPr lang="en-US" altLang="ja-JP" sz="1200" dirty="0">
                <a:solidFill>
                  <a:srgbClr val="0D0D0D"/>
                </a:solidFill>
                <a:latin typeface="Meiryo" panose="020B0604030504040204" pitchFamily="34" charset="-128"/>
                <a:ea typeface="Meiryo" panose="020B0604030504040204" pitchFamily="34" charset="-128"/>
              </a:rPr>
              <a:t>69</a:t>
            </a:r>
            <a:r>
              <a:rPr lang="ja-JP" altLang="en-US" sz="1200" dirty="0">
                <a:solidFill>
                  <a:srgbClr val="0D0D0D"/>
                </a:solidFill>
                <a:latin typeface="Meiryo" panose="020B0604030504040204" pitchFamily="34" charset="-128"/>
                <a:ea typeface="Meiryo" panose="020B0604030504040204" pitchFamily="34" charset="-128"/>
              </a:rPr>
              <a:t>歳以下）</a:t>
            </a:r>
          </a:p>
        </p:txBody>
      </p:sp>
      <p:sp>
        <p:nvSpPr>
          <p:cNvPr id="10" name="角丸四角形 7">
            <a:extLst>
              <a:ext uri="{FF2B5EF4-FFF2-40B4-BE49-F238E27FC236}">
                <a16:creationId xmlns:a16="http://schemas.microsoft.com/office/drawing/2014/main" id="{BEAC25DC-F6EB-9FED-E53B-3049B84CFE46}"/>
              </a:ext>
            </a:extLst>
          </p:cNvPr>
          <p:cNvSpPr/>
          <p:nvPr/>
        </p:nvSpPr>
        <p:spPr>
          <a:xfrm>
            <a:off x="479425" y="2356434"/>
            <a:ext cx="11233150" cy="432000"/>
          </a:xfrm>
          <a:prstGeom prst="roundRect">
            <a:avLst>
              <a:gd name="adj" fmla="val 50000"/>
            </a:avLst>
          </a:prstGeom>
          <a:solidFill>
            <a:srgbClr val="000048">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11" name="表 5">
            <a:extLst>
              <a:ext uri="{FF2B5EF4-FFF2-40B4-BE49-F238E27FC236}">
                <a16:creationId xmlns:a16="http://schemas.microsoft.com/office/drawing/2014/main" id="{F422FE1B-A395-45A3-6009-4CE1EF62F86E}"/>
              </a:ext>
            </a:extLst>
          </p:cNvPr>
          <p:cNvGraphicFramePr>
            <a:graphicFrameLocks noGrp="1"/>
          </p:cNvGraphicFramePr>
          <p:nvPr>
            <p:extLst>
              <p:ext uri="{D42A27DB-BD31-4B8C-83A1-F6EECF244321}">
                <p14:modId xmlns:p14="http://schemas.microsoft.com/office/powerpoint/2010/main" val="4282922893"/>
              </p:ext>
            </p:extLst>
          </p:nvPr>
        </p:nvGraphicFramePr>
        <p:xfrm>
          <a:off x="479425" y="2896536"/>
          <a:ext cx="11233150" cy="3485214"/>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172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12760193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09793582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129829377"/>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リンク先</a:t>
                      </a:r>
                      <a:r>
                        <a:rPr kumimoji="1" lang="en" altLang="ja-JP" sz="1200" b="0" i="0">
                          <a:solidFill>
                            <a:schemeClr val="bg1"/>
                          </a:solidFill>
                          <a:latin typeface="Meiryo" panose="020B0604030504040204" pitchFamily="34" charset="-128"/>
                          <a:ea typeface="Meiryo" panose="020B0604030504040204" pitchFamily="34" charset="-128"/>
                        </a:rPr>
                        <a:t>URL</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0521391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200" b="0" i="0">
                          <a:solidFill>
                            <a:schemeClr val="bg1"/>
                          </a:solidFill>
                          <a:latin typeface="Meiryo" panose="020B0604030504040204" pitchFamily="34" charset="-128"/>
                          <a:ea typeface="Meiryo" panose="020B0604030504040204" pitchFamily="34" charset="-128"/>
                        </a:rPr>
                        <a:t>LINE</a:t>
                      </a:r>
                      <a:r>
                        <a:rPr kumimoji="1" lang="ja-JP" altLang="en-US" sz="1200" b="0" i="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157319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0269470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a:solidFill>
                            <a:schemeClr val="bg1"/>
                          </a:solidFill>
                          <a:latin typeface="Meiryo" panose="020B0604030504040204" pitchFamily="34" charset="-128"/>
                          <a:ea typeface="Meiryo" panose="020B0604030504040204" pitchFamily="34" charset="-128"/>
                        </a:rPr>
                        <a:t>ID</a:t>
                      </a:r>
                      <a:r>
                        <a:rPr kumimoji="1" lang="ja-JP" altLang="en" sz="1000" b="0" i="0">
                          <a:solidFill>
                            <a:schemeClr val="bg1"/>
                          </a:solidFill>
                          <a:latin typeface="Meiryo" panose="020B0604030504040204" pitchFamily="34" charset="-128"/>
                          <a:ea typeface="Meiryo" panose="020B0604030504040204" pitchFamily="34" charset="-128"/>
                        </a:rPr>
                        <a:t>（</a:t>
                      </a:r>
                      <a:r>
                        <a:rPr kumimoji="1" lang="ja-JP" altLang="en-US" sz="1000" b="0" i="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676607046"/>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78702054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4102539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a:t>
                      </a:r>
                      <a:r>
                        <a:rPr kumimoji="1" lang="en" altLang="ja-JP" sz="1200" b="0" i="0">
                          <a:solidFill>
                            <a:schemeClr val="bg1"/>
                          </a:solidFill>
                          <a:latin typeface="Meiryo" panose="020B0604030504040204" pitchFamily="34" charset="-128"/>
                          <a:ea typeface="Meiryo" panose="020B0604030504040204" pitchFamily="34" charset="-128"/>
                        </a:rPr>
                        <a:t>vimps</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169229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2088016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11672124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4C1E265-F595-0C33-6AC6-20BB8B770FA6}"/>
              </a:ext>
            </a:extLst>
          </p:cNvPr>
          <p:cNvSpPr>
            <a:spLocks noGrp="1"/>
          </p:cNvSpPr>
          <p:nvPr>
            <p:ph type="body" sz="quarter" idx="19"/>
          </p:nvPr>
        </p:nvSpPr>
        <p:spPr/>
        <p:txBody>
          <a:bodyPr/>
          <a:lstStyle/>
          <a:p>
            <a:r>
              <a:rPr lang="ja-JP" altLang="en-US" dirty="0"/>
              <a:t>その他・注意事項</a:t>
            </a:r>
          </a:p>
        </p:txBody>
      </p:sp>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dirty="0"/>
              <a:t>03</a:t>
            </a:r>
            <a:endParaRPr lang="ja-JP" altLang="en-US" dirty="0"/>
          </a:p>
        </p:txBody>
      </p:sp>
      <p:pic>
        <p:nvPicPr>
          <p:cNvPr id="6" name="図プレースホルダー 10" descr="アイコン&#10;&#10;自動的に生成された説明">
            <a:extLst>
              <a:ext uri="{FF2B5EF4-FFF2-40B4-BE49-F238E27FC236}">
                <a16:creationId xmlns:a16="http://schemas.microsoft.com/office/drawing/2014/main" id="{138ABCF6-FF7B-8E5E-A1FE-B3DFF708F18C}"/>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Tree>
    <p:extLst>
      <p:ext uri="{BB962C8B-B14F-4D97-AF65-F5344CB8AC3E}">
        <p14:creationId xmlns:p14="http://schemas.microsoft.com/office/powerpoint/2010/main" val="33514865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915-C272-D983-E899-562A8106334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283212-4F29-B55F-BD59-81FC7A1D375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E4CF4C3-23F3-1247-DCCB-C0131889F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F76FCA2A-A4DA-BE6A-FED8-865B13286775}"/>
              </a:ext>
            </a:extLst>
          </p:cNvPr>
          <p:cNvSpPr>
            <a:spLocks noGrp="1"/>
          </p:cNvSpPr>
          <p:nvPr>
            <p:ph type="body" sz="quarter" idx="10"/>
          </p:nvPr>
        </p:nvSpPr>
        <p:spPr>
          <a:xfrm>
            <a:off x="1887808" y="252000"/>
            <a:ext cx="8136904" cy="335028"/>
          </a:xfrm>
        </p:spPr>
        <p:txBody>
          <a:bodyPr/>
          <a:lstStyle/>
          <a:p>
            <a:r>
              <a:rPr lang="ja-JP" altLang="en-US" dirty="0"/>
              <a:t>入稿前審査</a:t>
            </a:r>
            <a:endParaRPr lang="ja-JP" altLang="en-US" sz="1600" dirty="0">
              <a:solidFill>
                <a:schemeClr val="accent6"/>
              </a:solidFill>
            </a:endParaRPr>
          </a:p>
        </p:txBody>
      </p:sp>
      <p:graphicFrame>
        <p:nvGraphicFramePr>
          <p:cNvPr id="8" name="表 7">
            <a:extLst>
              <a:ext uri="{FF2B5EF4-FFF2-40B4-BE49-F238E27FC236}">
                <a16:creationId xmlns:a16="http://schemas.microsoft.com/office/drawing/2014/main" id="{4D285855-9DB4-7B15-873D-C0B8CE8E5C79}"/>
              </a:ext>
            </a:extLst>
          </p:cNvPr>
          <p:cNvGraphicFramePr>
            <a:graphicFrameLocks noGrp="1"/>
          </p:cNvGraphicFramePr>
          <p:nvPr>
            <p:extLst>
              <p:ext uri="{D42A27DB-BD31-4B8C-83A1-F6EECF244321}">
                <p14:modId xmlns:p14="http://schemas.microsoft.com/office/powerpoint/2010/main" val="2119402611"/>
              </p:ext>
            </p:extLst>
          </p:nvPr>
        </p:nvGraphicFramePr>
        <p:xfrm>
          <a:off x="479425" y="1800164"/>
          <a:ext cx="11248747" cy="375916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a:ea typeface="Meiryo"/>
                          <a:cs typeface="+mn-cs"/>
                        </a:rPr>
                        <a:t>必須</a:t>
                      </a:r>
                      <a:r>
                        <a:rPr kumimoji="1" lang="en-US" altLang="ja-JP" sz="1000" b="1" kern="1200" dirty="0">
                          <a:solidFill>
                            <a:schemeClr val="bg1"/>
                          </a:solidFill>
                          <a:latin typeface="Meiryo"/>
                          <a:ea typeface="Meiryo"/>
                          <a:cs typeface="+mn-cs"/>
                        </a:rPr>
                        <a:t>/</a:t>
                      </a:r>
                      <a:r>
                        <a:rPr kumimoji="1" lang="ja-JP" altLang="en-US" sz="1000" b="1" kern="1200" dirty="0">
                          <a:solidFill>
                            <a:schemeClr val="bg1"/>
                          </a:solidFill>
                          <a:latin typeface="Meiryo"/>
                          <a:ea typeface="Meiryo"/>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ブランドリフト調査</a:t>
                      </a:r>
                      <a:br>
                        <a:rPr kumimoji="1" lang="en-US" altLang="ja-JP" sz="1000" b="0" dirty="0">
                          <a:solidFill>
                            <a:srgbClr val="595959"/>
                          </a:solidFill>
                          <a:latin typeface="Meiryo"/>
                          <a:ea typeface="Meiryo"/>
                          <a:hlinkClick r:id="rId3">
                            <a:extLst>
                              <a:ext uri="{A12FA001-AC4F-418D-AE19-62706E023703}">
                                <ahyp:hlinkClr xmlns:ahyp="http://schemas.microsoft.com/office/drawing/2018/hyperlinkcolor" val="tx"/>
                              </a:ext>
                            </a:extLst>
                          </a:hlinkClick>
                        </a:rPr>
                      </a:b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入稿前審査依頼フォーム</a:t>
                      </a:r>
                      <a:endParaRPr lang="en-US" altLang="ja-JP" sz="1000" b="0" dirty="0">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・広告タイプ：予約型専用広告（ブランド</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パネル クインティ、ブランドパネル トップカバー、</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Talk Head View</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Premium</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含む）を除く。）</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dirty="0">
                          <a:solidFill>
                            <a:srgbClr val="0D0D0D"/>
                          </a:solidFill>
                          <a:latin typeface="Meiryo"/>
                          <a:ea typeface="Meiryo"/>
                        </a:rPr>
                        <a:t>※</a:t>
                      </a:r>
                      <a:r>
                        <a:rPr lang="en-US" sz="1000" b="0" i="0" u="none" strike="noStrike" noProof="0" dirty="0" err="1">
                          <a:solidFill>
                            <a:srgbClr val="0D0D0D"/>
                          </a:solidFill>
                          <a:latin typeface="Meiryo"/>
                        </a:rPr>
                        <a:t>ブランドパネル</a:t>
                      </a:r>
                      <a:r>
                        <a:rPr lang="en-US" sz="1000" b="0" i="0" u="none" strike="noStrike" noProof="0" dirty="0">
                          <a:solidFill>
                            <a:srgbClr val="0D0D0D"/>
                          </a:solidFill>
                          <a:latin typeface="Meiryo"/>
                        </a:rPr>
                        <a:t>　</a:t>
                      </a:r>
                      <a:r>
                        <a:rPr lang="en-US" sz="1000" b="0" i="0" u="none" strike="noStrike" noProof="0" dirty="0" err="1">
                          <a:solidFill>
                            <a:srgbClr val="0D0D0D"/>
                          </a:solidFill>
                          <a:latin typeface="Meiryo"/>
                        </a:rPr>
                        <a:t>トップインパクト、パノラマ、トピックスPRなどの予約型専用広告が対象です。予約型専用広告の詳細は入稿規定をご確認ください</a:t>
                      </a:r>
                      <a:r>
                        <a:rPr lang="en-US" sz="1000" b="0" i="0" u="none" strike="noStrike" noProof="0" dirty="0">
                          <a:solidFill>
                            <a:srgbClr val="0D0D0D"/>
                          </a:solidFill>
                          <a:latin typeface="Meiryo"/>
                        </a:rPr>
                        <a:t>。</a:t>
                      </a:r>
                      <a:endParaRPr lang="ja-JP" altLang="en-US" sz="1000" b="0" dirty="0">
                        <a:solidFill>
                          <a:srgbClr val="0D0D0D"/>
                        </a:solidFill>
                        <a:latin typeface="Meiryo"/>
                        <a:ea typeface="Meiryo"/>
                      </a:endParaRPr>
                    </a:p>
                    <a:p>
                      <a:pPr algn="l">
                        <a:lnSpc>
                          <a:spcPct val="110000"/>
                        </a:lnSpc>
                      </a:pPr>
                      <a:r>
                        <a:rPr kumimoji="1" lang="en-US" altLang="ja-JP" sz="1000" b="0" dirty="0">
                          <a:solidFill>
                            <a:schemeClr val="tx1">
                              <a:lumMod val="65000"/>
                              <a:lumOff val="35000"/>
                            </a:schemeClr>
                          </a:solidFill>
                          <a:latin typeface="Meiryo"/>
                          <a:ea typeface="Meiryo"/>
                          <a:hlinkClick r:id="rId4"/>
                        </a:rPr>
                        <a:t>https://ads-help.yahoo-net.jp/s/article/H000044534</a:t>
                      </a:r>
                      <a:endParaRPr kumimoji="1" lang="en-US" altLang="ja-JP" sz="1000" b="0"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lvl="0" algn="l">
                        <a:lnSpc>
                          <a:spcPct val="100000"/>
                        </a:lnSpc>
                        <a:spcBef>
                          <a:spcPts val="0"/>
                        </a:spcBef>
                        <a:spcAft>
                          <a:spcPts val="0"/>
                        </a:spcAft>
                        <a:buNone/>
                      </a:pPr>
                      <a:r>
                        <a:rPr lang="ja-JP" sz="1000" b="0" i="0" u="none" strike="noStrike" noProof="0" dirty="0">
                          <a:solidFill>
                            <a:srgbClr val="0D0D0D"/>
                          </a:solidFill>
                          <a:latin typeface="Meiryo"/>
                          <a:ea typeface="Meiryo"/>
                        </a:rPr>
                        <a:t>掲載反映日の</a:t>
                      </a:r>
                      <a:endParaRPr lang="ja-JP" dirty="0"/>
                    </a:p>
                    <a:p>
                      <a:pPr lvl="0" algn="l">
                        <a:lnSpc>
                          <a:spcPct val="100000"/>
                        </a:lnSpc>
                        <a:spcBef>
                          <a:spcPts val="0"/>
                        </a:spcBef>
                        <a:spcAft>
                          <a:spcPts val="0"/>
                        </a:spcAft>
                        <a:buNone/>
                      </a:pPr>
                      <a:r>
                        <a:rPr lang="ja-JP" sz="1000" b="0" i="0" u="none" strike="noStrike" noProof="0" dirty="0">
                          <a:solidFill>
                            <a:srgbClr val="002AFF"/>
                          </a:solidFill>
                          <a:latin typeface="Meiryo"/>
                          <a:ea typeface="Meiryo"/>
                        </a:rPr>
                        <a:t>11営業日前</a:t>
                      </a:r>
                      <a:r>
                        <a:rPr lang="ja-JP" sz="1000" b="0" i="0" u="none" strike="noStrike" noProof="0" dirty="0">
                          <a:solidFill>
                            <a:srgbClr val="0D0D0D"/>
                          </a:solidFill>
                          <a:latin typeface="Meiryo"/>
                          <a:ea typeface="Meiryo"/>
                        </a:rPr>
                        <a:t>まで</a:t>
                      </a:r>
                      <a:endParaRPr lang="ja-JP" dirty="0"/>
                    </a:p>
                    <a:p>
                      <a:pPr lvl="0" algn="l">
                        <a:lnSpc>
                          <a:spcPct val="100000"/>
                        </a:lnSpc>
                        <a:spcBef>
                          <a:spcPts val="0"/>
                        </a:spcBef>
                        <a:spcAft>
                          <a:spcPts val="0"/>
                        </a:spcAft>
                        <a:buNone/>
                      </a:pPr>
                      <a:r>
                        <a:rPr lang="ja-JP" sz="1000" b="0" i="0" u="none" strike="noStrike" noProof="0" dirty="0">
                          <a:solidFill>
                            <a:srgbClr val="0D0D0D"/>
                          </a:solidFill>
                          <a:latin typeface="Meiryo"/>
                          <a:ea typeface="Meiryo"/>
                        </a:rPr>
                        <a:t>（トピックスPRは7営業日前まで）</a:t>
                      </a:r>
                      <a:endParaRPr lang="ja-JP" dirty="0"/>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dirty="0">
                          <a:solidFill>
                            <a:schemeClr val="tx1">
                              <a:lumMod val="65000"/>
                              <a:lumOff val="35000"/>
                            </a:schemeClr>
                          </a:solidFill>
                          <a:latin typeface="Meiryo"/>
                          <a:ea typeface="Meiryo"/>
                          <a:hlinkClick r:id="rId5"/>
                        </a:rPr>
                        <a:t>ディスプレイ広告（予約型）入稿前審査依頼フォーム</a:t>
                      </a:r>
                      <a:endParaRPr kumimoji="1" lang="en-US" altLang="ja-JP" sz="1000" b="0" u="none"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002AFF"/>
                          </a:solidFill>
                          <a:latin typeface="Meiryo" panose="020B0604030504040204" pitchFamily="34" charset="-128"/>
                          <a:ea typeface="Meiryo" panose="020B0604030504040204" pitchFamily="34" charset="-128"/>
                        </a:rPr>
                        <a:t>必須</a:t>
                      </a:r>
                      <a:endParaRPr kumimoji="1" lang="en-US" altLang="ja-JP" sz="10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bl>
          </a:graphicData>
        </a:graphic>
      </p:graphicFrame>
      <p:sp>
        <p:nvSpPr>
          <p:cNvPr id="9" name="テキスト ボックス 8">
            <a:extLst>
              <a:ext uri="{FF2B5EF4-FFF2-40B4-BE49-F238E27FC236}">
                <a16:creationId xmlns:a16="http://schemas.microsoft.com/office/drawing/2014/main" id="{0AAFF70F-70A6-96C7-8397-1D3A7221D266}"/>
              </a:ext>
            </a:extLst>
          </p:cNvPr>
          <p:cNvSpPr txBox="1"/>
          <p:nvPr/>
        </p:nvSpPr>
        <p:spPr>
          <a:xfrm>
            <a:off x="479425" y="1089025"/>
            <a:ext cx="11233150" cy="543995"/>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dirty="0">
              <a:solidFill>
                <a:srgbClr val="0D0D0D"/>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r>
              <a:rPr lang="ja-JP" altLang="en-US" sz="1400" dirty="0">
                <a:solidFill>
                  <a:srgbClr val="0D0D0D"/>
                </a:solidFill>
                <a:latin typeface="Meiryo" panose="020B0604030504040204" pitchFamily="34" charset="-128"/>
                <a:ea typeface="Meiryo" panose="020B0604030504040204" pitchFamily="34" charset="-128"/>
              </a:rPr>
              <a:t>なお、審査には</a:t>
            </a:r>
            <a:r>
              <a:rPr lang="en-US" altLang="ja-JP" sz="1400" dirty="0">
                <a:solidFill>
                  <a:srgbClr val="0D0D0D"/>
                </a:solidFill>
                <a:latin typeface="Meiryo" panose="020B0604030504040204" pitchFamily="34" charset="-128"/>
                <a:ea typeface="Meiryo" panose="020B0604030504040204" pitchFamily="34" charset="-128"/>
              </a:rPr>
              <a:t>3</a:t>
            </a:r>
            <a:r>
              <a:rPr lang="ja-JP" altLang="en-US" sz="1400" dirty="0">
                <a:solidFill>
                  <a:srgbClr val="0D0D0D"/>
                </a:solidFill>
                <a:latin typeface="Meiryo" panose="020B0604030504040204" pitchFamily="34" charset="-128"/>
                <a:ea typeface="Meiryo" panose="020B0604030504040204" pitchFamily="34" charset="-128"/>
              </a:rPr>
              <a:t>営業日程度かかります。</a:t>
            </a:r>
            <a:endParaRPr lang="en-US" altLang="ja-JP" sz="14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8851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68EF-DC5C-AB93-DE10-2EA8A583C6D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5A69CDE-F32F-78D0-DF7B-437CC62968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2A4C2231-C84D-D16D-782D-B75C91CD14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9424EAB-DC9A-DA1A-4AFD-B2CB3D04566C}"/>
              </a:ext>
            </a:extLst>
          </p:cNvPr>
          <p:cNvSpPr>
            <a:spLocks noGrp="1"/>
          </p:cNvSpPr>
          <p:nvPr>
            <p:ph type="body" sz="quarter" idx="10"/>
          </p:nvPr>
        </p:nvSpPr>
        <p:spPr>
          <a:xfrm>
            <a:off x="1887808" y="252000"/>
            <a:ext cx="8136904" cy="335028"/>
          </a:xfrm>
        </p:spPr>
        <p:txBody>
          <a:bodyPr/>
          <a:lstStyle/>
          <a:p>
            <a:r>
              <a:rPr lang="ja-JP" altLang="en-US" sz="1600" dirty="0"/>
              <a:t>ディスプレイ広告（予約型）　共通免責事項・注意事項</a:t>
            </a:r>
          </a:p>
        </p:txBody>
      </p:sp>
      <p:sp>
        <p:nvSpPr>
          <p:cNvPr id="2" name="テキスト ボックス 1">
            <a:extLst>
              <a:ext uri="{FF2B5EF4-FFF2-40B4-BE49-F238E27FC236}">
                <a16:creationId xmlns:a16="http://schemas.microsoft.com/office/drawing/2014/main" id="{4DC5270F-F64D-D0AA-74E7-6BDB63CEB232}"/>
              </a:ext>
            </a:extLst>
          </p:cNvPr>
          <p:cNvSpPr txBox="1"/>
          <p:nvPr/>
        </p:nvSpPr>
        <p:spPr>
          <a:xfrm>
            <a:off x="479425" y="1089025"/>
            <a:ext cx="11233149" cy="2700739"/>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本資料に記載の免責事項・注意事項のほか、広告取扱基本規定、広告掲載基準、入稿規定など各種規約、ガイドライン、ヘルプにも</a:t>
            </a:r>
            <a:br>
              <a:rPr kumimoji="0" lang="en-US" altLang="ja-JP" sz="1400" kern="0" dirty="0">
                <a:solidFill>
                  <a:srgbClr val="0D0D0D"/>
                </a:solidFill>
                <a:latin typeface="Meiryo" panose="020B0604030504040204" pitchFamily="34" charset="-128"/>
                <a:ea typeface="Meiryo" panose="020B0604030504040204" pitchFamily="34" charset="-128"/>
              </a:rPr>
            </a:br>
            <a:r>
              <a:rPr kumimoji="0" lang="ja-JP" altLang="en-US" sz="1400" kern="0" dirty="0">
                <a:solidFill>
                  <a:srgbClr val="0D0D0D"/>
                </a:solidFill>
                <a:latin typeface="Meiryo" panose="020B0604030504040204" pitchFamily="34" charset="-128"/>
                <a:ea typeface="Meiryo" panose="020B0604030504040204" pitchFamily="34" charset="-128"/>
              </a:rPr>
              <a:t>ディスプレイ広告（予約型）に関する共通免責事項・注意事項があります。併せてご確認ください。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itchFamily="2" charset="2"/>
              <a:buChar char="n"/>
              <a:defRPr/>
            </a:pPr>
            <a:r>
              <a:rPr lang="ja-JP" altLang="en-US" sz="1400" dirty="0">
                <a:solidFill>
                  <a:srgbClr val="0D0D0D"/>
                </a:solidFill>
                <a:latin typeface="メイリオ" panose="020B0604030504040204" pitchFamily="50" charset="-128"/>
                <a:ea typeface="メイリオ" panose="020B0604030504040204" pitchFamily="50" charset="-128"/>
              </a:rPr>
              <a:t>ガイドライン・規約</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3"/>
              </a:rPr>
              <a:t>https://www.lycbiz.com/jp/download/yahoo/</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1D1C1D"/>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4"/>
              </a:rPr>
              <a:t>https://www.lycbiz.com/jp/terms-and-policies/yahoo/</a:t>
            </a:r>
            <a:endParaRPr lang="en-US" altLang="ja-JP" sz="1400" dirty="0">
              <a:solidFill>
                <a:srgbClr val="000000"/>
              </a:solidFill>
              <a:latin typeface="メイリオ" panose="020B0604030504040204" pitchFamily="50" charset="-128"/>
              <a:ea typeface="メイリオ" panose="020B0604030504040204" pitchFamily="50" charset="-128"/>
            </a:endParaRPr>
          </a:p>
          <a:p>
            <a:pPr marL="742950" lvl="1" indent="-285750" eaLnBrk="1" fontAlgn="auto" hangingPunct="1">
              <a:lnSpc>
                <a:spcPct val="120000"/>
              </a:lnSpc>
              <a:spcBef>
                <a:spcPts val="0"/>
              </a:spcBef>
              <a:spcAft>
                <a:spcPts val="600"/>
              </a:spcAft>
              <a:buFont typeface="Wingdings" pitchFamily="2" charset="2"/>
              <a:buChar char="n"/>
              <a:defRPr/>
            </a:pPr>
            <a:r>
              <a:rPr kumimoji="0" lang="en-US" altLang="ja-JP" sz="1400" kern="0" dirty="0">
                <a:solidFill>
                  <a:srgbClr val="0D0D0D"/>
                </a:solidFill>
                <a:latin typeface="メイリオ" panose="020B0604030504040204" pitchFamily="50" charset="-128"/>
                <a:ea typeface="メイリオ" panose="020B0604030504040204" pitchFamily="50" charset="-128"/>
              </a:rPr>
              <a:t>Yahoo!</a:t>
            </a:r>
            <a:r>
              <a:rPr kumimoji="0" lang="ja-JP" altLang="en-US" sz="1400" kern="0" dirty="0">
                <a:solidFill>
                  <a:srgbClr val="0D0D0D"/>
                </a:solidFill>
                <a:latin typeface="メイリオ" panose="020B0604030504040204" pitchFamily="50" charset="-128"/>
                <a:ea typeface="メイリオ" panose="020B0604030504040204" pitchFamily="50" charset="-128"/>
              </a:rPr>
              <a:t>広告 ヘルプ</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5"/>
              </a:rPr>
              <a:t>https://ads-help.yahoo-net.jp/</a:t>
            </a:r>
            <a:b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b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6"/>
              </a:rPr>
              <a:t>https://ads-help.yahoo-net.jp/s/article/H000044533</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資料やツールに明示されている場合を除き、表示金額は消費税を含んでおりません。</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0763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．プラットフォーム統合以降の商品リリース情報</a:t>
            </a:r>
            <a:br>
              <a:rPr lang="en-US" altLang="ja-JP" sz="1600" dirty="0">
                <a:solidFill>
                  <a:srgbClr val="0D0D0D"/>
                </a:solidFill>
                <a:latin typeface="メイリオ" panose="020B0604030504040204" pitchFamily="50" charset="-128"/>
              </a:rPr>
            </a:br>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．予約型商品全体にかかわる変更</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・ターゲティング項目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月の期またぎ掲載</a:t>
            </a:r>
          </a:p>
          <a:p>
            <a:r>
              <a:rPr lang="ja-JP" altLang="en-US" sz="1600" dirty="0">
                <a:solidFill>
                  <a:srgbClr val="0D0D0D"/>
                </a:solidFill>
                <a:latin typeface="メイリオ" panose="020B0604030504040204" pitchFamily="50" charset="-128"/>
              </a:rPr>
              <a:t>　・掲載制限カテゴリーリストの追加</a:t>
            </a:r>
          </a:p>
          <a:p>
            <a:r>
              <a:rPr lang="ja-JP" altLang="en-US" sz="1600" dirty="0">
                <a:solidFill>
                  <a:srgbClr val="0D0D0D"/>
                </a:solidFill>
                <a:latin typeface="メイリオ" panose="020B0604030504040204" pitchFamily="50" charset="-128"/>
              </a:rPr>
              <a:t>　・制作費申し込みフォームの変更</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．ドキュメント関連</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・共通免責事項のヘルプ記載</a:t>
            </a:r>
          </a:p>
          <a:p>
            <a:r>
              <a:rPr lang="ja-JP" altLang="en-US" sz="1600" dirty="0">
                <a:solidFill>
                  <a:srgbClr val="0D0D0D"/>
                </a:solidFill>
                <a:latin typeface="メイリオ" panose="020B0604030504040204" pitchFamily="50" charset="-128"/>
              </a:rPr>
              <a:t>　・セールスシートの掲載場所追加</a:t>
            </a:r>
            <a:endParaRPr lang="en-US" altLang="ja-JP" sz="1600" dirty="0">
              <a:solidFill>
                <a:srgbClr val="0D0D0D"/>
              </a:solidFill>
              <a:latin typeface="メイリオ" panose="020B0604030504040204" pitchFamily="50" charset="-128"/>
            </a:endParaRP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ja-JP" altLang="en-US" sz="1800" b="1" i="0" dirty="0">
                <a:latin typeface="Meiryo"/>
                <a:ea typeface="Meiryo"/>
              </a:rPr>
              <a:t>変更点・お知らせサマリー</a:t>
            </a:r>
          </a:p>
        </p:txBody>
      </p:sp>
    </p:spTree>
    <p:extLst>
      <p:ext uri="{BB962C8B-B14F-4D97-AF65-F5344CB8AC3E}">
        <p14:creationId xmlns:p14="http://schemas.microsoft.com/office/powerpoint/2010/main" val="4012709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1A2AF-BFFE-9C05-14BA-9B616038F55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C28088-887D-2EA9-37A2-54BF49E5246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41F822F-2EDB-C567-AFA7-5070412F7B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1A5D6781-5978-B78C-DF0F-DFC9C14AB58A}"/>
              </a:ext>
            </a:extLst>
          </p:cNvPr>
          <p:cNvSpPr>
            <a:spLocks noGrp="1"/>
          </p:cNvSpPr>
          <p:nvPr>
            <p:ph type="body" sz="quarter" idx="10"/>
          </p:nvPr>
        </p:nvSpPr>
        <p:spPr>
          <a:xfrm>
            <a:off x="1887808" y="252000"/>
            <a:ext cx="8136904" cy="335028"/>
          </a:xfrm>
        </p:spPr>
        <p:txBody>
          <a:bodyPr/>
          <a:lstStyle/>
          <a:p>
            <a:r>
              <a:rPr lang="ja-JP" altLang="en-US" sz="1600" dirty="0"/>
              <a:t>よくあるお問い合わせ</a:t>
            </a:r>
          </a:p>
        </p:txBody>
      </p:sp>
      <p:sp>
        <p:nvSpPr>
          <p:cNvPr id="3" name="テキスト ボックス 2">
            <a:extLst>
              <a:ext uri="{FF2B5EF4-FFF2-40B4-BE49-F238E27FC236}">
                <a16:creationId xmlns:a16="http://schemas.microsoft.com/office/drawing/2014/main" id="{137D67BC-2F99-54F7-60FB-134977932BB3}"/>
              </a:ext>
            </a:extLst>
          </p:cNvPr>
          <p:cNvSpPr txBox="1"/>
          <p:nvPr/>
        </p:nvSpPr>
        <p:spPr>
          <a:xfrm>
            <a:off x="479425" y="1089025"/>
            <a:ext cx="11233150" cy="918713"/>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3"/>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4" name="表 4">
            <a:extLst>
              <a:ext uri="{FF2B5EF4-FFF2-40B4-BE49-F238E27FC236}">
                <a16:creationId xmlns:a16="http://schemas.microsoft.com/office/drawing/2014/main" id="{D60E8229-3AB4-190C-B0C2-879DB1554445}"/>
              </a:ext>
            </a:extLst>
          </p:cNvPr>
          <p:cNvGraphicFramePr>
            <a:graphicFrameLocks noGrp="1"/>
          </p:cNvGraphicFramePr>
          <p:nvPr/>
        </p:nvGraphicFramePr>
        <p:xfrm>
          <a:off x="479425" y="2567278"/>
          <a:ext cx="11233150" cy="3733800"/>
        </p:xfrm>
        <a:graphic>
          <a:graphicData uri="http://schemas.openxmlformats.org/drawingml/2006/table">
            <a:tbl>
              <a:tblPr firstRow="1" bandRow="1"/>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400" b="1" dirty="0">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5"/>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掲載制限カテゴリー確認依頼フォーム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6"/>
                        </a:rPr>
                        <a:t>https://form-business.yahoo.co.jp/claris/enqueteForm?inquiry_type=placement_restrictions</a:t>
                      </a:r>
                      <a:endParaRPr kumimoji="1" lang="en-US" altLang="ja-JP" sz="1400" dirty="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 入稿前審査依頼フォーム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7"/>
                        </a:rPr>
                        <a:t>https://form-business.yahoo.co.jp/claris/enqueteForm?inquiry_type=guaranteed_review</a:t>
                      </a:r>
                      <a:endParaRPr kumimoji="1" lang="ja-JP" altLang="en-US" sz="1400" dirty="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5" name="直線コネクタ 4">
            <a:extLst>
              <a:ext uri="{FF2B5EF4-FFF2-40B4-BE49-F238E27FC236}">
                <a16:creationId xmlns:a16="http://schemas.microsoft.com/office/drawing/2014/main" id="{35DBA05C-FB0B-ABF4-2168-45F4DC1D86E2}"/>
              </a:ext>
            </a:extLst>
          </p:cNvPr>
          <p:cNvCxnSpPr/>
          <p:nvPr/>
        </p:nvCxnSpPr>
        <p:spPr>
          <a:xfrm>
            <a:off x="479425" y="36830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cxnSp>
        <p:nvCxnSpPr>
          <p:cNvPr id="8" name="直線コネクタ 7">
            <a:extLst>
              <a:ext uri="{FF2B5EF4-FFF2-40B4-BE49-F238E27FC236}">
                <a16:creationId xmlns:a16="http://schemas.microsoft.com/office/drawing/2014/main" id="{368F32C1-DB10-FF72-231A-E4E821BD1EAF}"/>
              </a:ext>
            </a:extLst>
          </p:cNvPr>
          <p:cNvCxnSpPr/>
          <p:nvPr/>
        </p:nvCxnSpPr>
        <p:spPr>
          <a:xfrm>
            <a:off x="492125" y="53848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spTree>
    <p:extLst>
      <p:ext uri="{BB962C8B-B14F-4D97-AF65-F5344CB8AC3E}">
        <p14:creationId xmlns:p14="http://schemas.microsoft.com/office/powerpoint/2010/main" val="32662546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ヤフー広告として、新プラットフォームの管理画面よりご予約いただきます。</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ディスプレイ広告の広告管理ツールから予約することができます。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仕様は</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ディスプレイ広告に準じます。）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 ディスプレイ広告（予約型）のリリーススケジュールは以下の通りです。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1</a:t>
            </a:r>
            <a:r>
              <a:rPr lang="ja-JP" altLang="en-US" b="1" dirty="0">
                <a:latin typeface="Meiryo"/>
                <a:ea typeface="Meiryo"/>
              </a:rPr>
              <a:t>．プラットフォーム統合以降の商品リリース情報</a:t>
            </a:r>
          </a:p>
        </p:txBody>
      </p:sp>
      <p:graphicFrame>
        <p:nvGraphicFramePr>
          <p:cNvPr id="9" name="表 8">
            <a:extLst>
              <a:ext uri="{FF2B5EF4-FFF2-40B4-BE49-F238E27FC236}">
                <a16:creationId xmlns:a16="http://schemas.microsoft.com/office/drawing/2014/main" id="{4E2349A0-ED93-AA47-F509-19140175868D}"/>
              </a:ext>
            </a:extLst>
          </p:cNvPr>
          <p:cNvGraphicFramePr>
            <a:graphicFrameLocks noGrp="1"/>
          </p:cNvGraphicFramePr>
          <p:nvPr>
            <p:extLst>
              <p:ext uri="{D42A27DB-BD31-4B8C-83A1-F6EECF244321}">
                <p14:modId xmlns:p14="http://schemas.microsoft.com/office/powerpoint/2010/main" val="3370258737"/>
              </p:ext>
            </p:extLst>
          </p:nvPr>
        </p:nvGraphicFramePr>
        <p:xfrm>
          <a:off x="1301205" y="3416977"/>
          <a:ext cx="9589589" cy="2606012"/>
        </p:xfrm>
        <a:graphic>
          <a:graphicData uri="http://schemas.openxmlformats.org/drawingml/2006/table">
            <a:tbl>
              <a:tblPr bandRow="1"/>
              <a:tblGrid>
                <a:gridCol w="2686781">
                  <a:extLst>
                    <a:ext uri="{9D8B030D-6E8A-4147-A177-3AD203B41FA5}">
                      <a16:colId xmlns:a16="http://schemas.microsoft.com/office/drawing/2014/main" val="3236551118"/>
                    </a:ext>
                  </a:extLst>
                </a:gridCol>
                <a:gridCol w="6902808">
                  <a:extLst>
                    <a:ext uri="{9D8B030D-6E8A-4147-A177-3AD203B41FA5}">
                      <a16:colId xmlns:a16="http://schemas.microsoft.com/office/drawing/2014/main" val="3901351372"/>
                    </a:ext>
                  </a:extLst>
                </a:gridCol>
              </a:tblGrid>
              <a:tr h="40337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rPr>
                        <a:t>リリース日</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商品名</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2025/12/17(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Premium</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2026/1/14(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トピックス</a:t>
                      </a:r>
                      <a:r>
                        <a:rPr kumimoji="1" lang="en-US" altLang="ja-JP" sz="1100" b="0" kern="1200" dirty="0">
                          <a:solidFill>
                            <a:srgbClr val="0D0D0D"/>
                          </a:solidFill>
                          <a:latin typeface="メイリオ" panose="020B0604030504040204" pitchFamily="50" charset="-128"/>
                          <a:ea typeface="+mn-ea"/>
                          <a:cs typeface="+mn-cs"/>
                        </a:rPr>
                        <a:t>PR</a:t>
                      </a:r>
                      <a:r>
                        <a:rPr kumimoji="1" lang="ja-JP" altLang="en-US" sz="1100" b="0" kern="1200" dirty="0">
                          <a:solidFill>
                            <a:srgbClr val="0D0D0D"/>
                          </a:solidFill>
                          <a:latin typeface="メイリオ" panose="020B0604030504040204" pitchFamily="50" charset="-128"/>
                          <a:ea typeface="+mn-ea"/>
                          <a:cs typeface="+mn-cs"/>
                        </a:rPr>
                        <a:t>　</a:t>
                      </a:r>
                      <a:r>
                        <a:rPr kumimoji="1" lang="en-US" altLang="ja-JP" sz="1100" b="0" kern="1200" dirty="0">
                          <a:solidFill>
                            <a:srgbClr val="0D0D0D"/>
                          </a:solidFill>
                          <a:latin typeface="メイリオ" panose="020B0604030504040204" pitchFamily="50" charset="-128"/>
                          <a:ea typeface="+mn-ea"/>
                          <a:cs typeface="+mn-cs"/>
                        </a:rPr>
                        <a:t>SP/PC/MD</a:t>
                      </a:r>
                      <a:r>
                        <a:rPr kumimoji="1" lang="ja-JP" altLang="en-US" sz="1100" b="0" kern="1200" dirty="0">
                          <a:solidFill>
                            <a:srgbClr val="0D0D0D"/>
                          </a:solidFill>
                          <a:latin typeface="メイリオ" panose="020B0604030504040204" pitchFamily="50" charset="-128"/>
                          <a:ea typeface="+mn-ea"/>
                          <a:cs typeface="+mn-cs"/>
                        </a:rPr>
                        <a:t>　</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2026/1/21(</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ブランドパネル、</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トップページカスタマイズ、</a:t>
                      </a:r>
                      <a:endParaRPr kumimoji="1" lang="en-US" altLang="ja-JP" sz="1100" b="0" kern="1200" dirty="0">
                        <a:solidFill>
                          <a:srgbClr val="0D0D0D"/>
                        </a:solidFill>
                        <a:latin typeface="メイリオ" panose="020B0604030504040204" pitchFamily="50" charset="-128"/>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トップページインタラクション企画</a:t>
                      </a: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ニュース タイアップ、スポーツナビ </a:t>
                      </a:r>
                      <a:r>
                        <a:rPr kumimoji="1" lang="ja-JP" altLang="en-US" sz="1100" b="0" kern="1200">
                          <a:solidFill>
                            <a:srgbClr val="0D0D0D"/>
                          </a:solidFill>
                          <a:latin typeface="メイリオ" panose="020B0604030504040204" pitchFamily="50" charset="-128"/>
                          <a:ea typeface="+mn-ea"/>
                          <a:cs typeface="+mn-cs"/>
                        </a:rPr>
                        <a:t>タイアップ、サストモ　スポンサードコンテンツ、</a:t>
                      </a:r>
                      <a:endParaRPr kumimoji="1" lang="en-US" altLang="ja-JP" sz="1100" b="0" kern="1200">
                        <a:solidFill>
                          <a:srgbClr val="0D0D0D"/>
                        </a:solidFill>
                        <a:latin typeface="メイリオ" panose="020B0604030504040204" pitchFamily="50" charset="-128"/>
                        <a:ea typeface="+mn-ea"/>
                        <a:cs typeface="+mn-cs"/>
                      </a:endParaRP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　タイアップ、</a:t>
                      </a:r>
                      <a:r>
                        <a:rPr kumimoji="1" lang="en-US" altLang="ja-JP" sz="1100" b="0" kern="1200" dirty="0" err="1">
                          <a:solidFill>
                            <a:srgbClr val="0D0D0D"/>
                          </a:solidFill>
                          <a:latin typeface="メイリオ" panose="020B0604030504040204" pitchFamily="50" charset="-128"/>
                          <a:ea typeface="+mn-ea"/>
                          <a:cs typeface="+mn-cs"/>
                        </a:rPr>
                        <a:t>carview</a:t>
                      </a:r>
                      <a:r>
                        <a:rPr kumimoji="1" lang="en-US" altLang="ja-JP" sz="1100" b="0" kern="1200" dirty="0">
                          <a:solidFill>
                            <a:srgbClr val="0D0D0D"/>
                          </a:solidFill>
                          <a:latin typeface="メイリオ" panose="020B0604030504040204" pitchFamily="50" charset="-128"/>
                          <a:ea typeface="+mn-ea"/>
                          <a:cs typeface="+mn-cs"/>
                        </a:rPr>
                        <a:t>! </a:t>
                      </a:r>
                      <a:r>
                        <a:rPr kumimoji="1" lang="ja-JP" altLang="en-US" sz="1100" b="0" kern="1200" dirty="0">
                          <a:solidFill>
                            <a:srgbClr val="0D0D0D"/>
                          </a:solidFill>
                          <a:latin typeface="メイリオ" panose="020B0604030504040204" pitchFamily="50" charset="-128"/>
                          <a:ea typeface="+mn-ea"/>
                          <a:cs typeface="+mn-cs"/>
                        </a:rPr>
                        <a:t>タイアップ</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2026/1/28(</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kern="1200" dirty="0">
                          <a:solidFill>
                            <a:srgbClr val="0D0D0D"/>
                          </a:solidFill>
                          <a:latin typeface="メイリオ" panose="020B0604030504040204" pitchFamily="50" charset="-128"/>
                          <a:ea typeface="+mn-ea"/>
                          <a:cs typeface="+mn-cs"/>
                        </a:rPr>
                        <a:t>スポーツナビ、</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天気・災害、</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　中面プライムディスプレイ</a:t>
                      </a:r>
                    </a:p>
                  </a:txBody>
                  <a:tcPr marL="163440" marR="16344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乗換案内</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60911264"/>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a:t>
                      </a:r>
                      <a:r>
                        <a:rPr kumimoji="1" lang="ja-JP" altLang="en-US" sz="1100" b="0" dirty="0">
                          <a:solidFill>
                            <a:schemeClr val="bg1"/>
                          </a:solidFill>
                          <a:latin typeface="Meiryo" panose="020B0604030504040204" pitchFamily="34" charset="-128"/>
                          <a:ea typeface="Meiryo" panose="020B0604030504040204" pitchFamily="34" charset="-128"/>
                        </a:rPr>
                        <a:t>　未定</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LINE NEWS Top Ad</a:t>
                      </a:r>
                      <a:endParaRPr kumimoji="1" lang="ja-JP" altLang="en-US" sz="1100" b="0" kern="1200" dirty="0">
                        <a:solidFill>
                          <a:srgbClr val="0D0D0D"/>
                        </a:solidFill>
                        <a:latin typeface="メイリオ" panose="020B0604030504040204" pitchFamily="50" charset="-128"/>
                        <a:ea typeface="+mn-ea"/>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88294094"/>
                  </a:ext>
                </a:extLst>
              </a:tr>
            </a:tbl>
          </a:graphicData>
        </a:graphic>
      </p:graphicFrame>
    </p:spTree>
    <p:extLst>
      <p:ext uri="{BB962C8B-B14F-4D97-AF65-F5344CB8AC3E}">
        <p14:creationId xmlns:p14="http://schemas.microsoft.com/office/powerpoint/2010/main" val="1056980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1E17-6245-6329-8FE6-358CA4B662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70A9515-CB80-CC1F-275A-3878067C9FB0}"/>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8750946-0495-3EEA-012D-2EB7BC92EB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E083F526-3F9F-78DD-9729-1625BB7B030E}"/>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0D23057C-EE07-3D33-4B2B-998E8A7731C4}"/>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・ターゲティングの掛け率が変更になります。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2C5E340A-2935-2198-C829-50D81B3FD14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3" name="表 2">
            <a:extLst>
              <a:ext uri="{FF2B5EF4-FFF2-40B4-BE49-F238E27FC236}">
                <a16:creationId xmlns:a16="http://schemas.microsoft.com/office/drawing/2014/main" id="{65DF7198-B933-D5FA-7D5B-28187E9A5C35}"/>
              </a:ext>
            </a:extLst>
          </p:cNvPr>
          <p:cNvGraphicFramePr>
            <a:graphicFrameLocks noGrp="1"/>
          </p:cNvGraphicFramePr>
          <p:nvPr/>
        </p:nvGraphicFramePr>
        <p:xfrm>
          <a:off x="830178" y="2585875"/>
          <a:ext cx="5126121" cy="2398708"/>
        </p:xfrm>
        <a:graphic>
          <a:graphicData uri="http://schemas.openxmlformats.org/drawingml/2006/table">
            <a:tbl>
              <a:tblPr bandRow="1"/>
              <a:tblGrid>
                <a:gridCol w="1145490">
                  <a:extLst>
                    <a:ext uri="{9D8B030D-6E8A-4147-A177-3AD203B41FA5}">
                      <a16:colId xmlns:a16="http://schemas.microsoft.com/office/drawing/2014/main" val="3236551118"/>
                    </a:ext>
                  </a:extLst>
                </a:gridCol>
                <a:gridCol w="1652138">
                  <a:extLst>
                    <a:ext uri="{9D8B030D-6E8A-4147-A177-3AD203B41FA5}">
                      <a16:colId xmlns:a16="http://schemas.microsoft.com/office/drawing/2014/main" val="797168629"/>
                    </a:ext>
                  </a:extLst>
                </a:gridCol>
                <a:gridCol w="1258555">
                  <a:extLst>
                    <a:ext uri="{9D8B030D-6E8A-4147-A177-3AD203B41FA5}">
                      <a16:colId xmlns:a16="http://schemas.microsoft.com/office/drawing/2014/main" val="3901351372"/>
                    </a:ext>
                  </a:extLst>
                </a:gridCol>
                <a:gridCol w="1069938">
                  <a:extLst>
                    <a:ext uri="{9D8B030D-6E8A-4147-A177-3AD203B41FA5}">
                      <a16:colId xmlns:a16="http://schemas.microsoft.com/office/drawing/2014/main" val="3475477789"/>
                    </a:ext>
                  </a:extLst>
                </a:gridCol>
              </a:tblGrid>
              <a:tr h="419352">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最大掛け率</a:t>
                      </a: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kumimoji="1" lang="ja-JP" altLang="en-US"/>
                    </a:p>
                  </a:txBody>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デバイス（</a:t>
                      </a:r>
                      <a:r>
                        <a:rPr lang="en-US" sz="1200" dirty="0">
                          <a:solidFill>
                            <a:schemeClr val="bg1"/>
                          </a:solidFill>
                          <a:effectLst/>
                          <a:latin typeface="メイリオ" panose="020B0604030504040204" pitchFamily="50" charset="-128"/>
                          <a:ea typeface="メイリオ" panose="020B0604030504040204" pitchFamily="50" charset="-128"/>
                        </a:rPr>
                        <a:t>OS)</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90604">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性別</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年齢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90604">
                <a:tc row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エリア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都道府県</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1.30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99537">
                <a:tc vMerge="1">
                  <a:txBody>
                    <a:bodyPr/>
                    <a:lstStyle/>
                    <a:p>
                      <a:endParaRPr dirty="0"/>
                    </a:p>
                  </a:txBody>
                  <a:tcPr marL="76200" marR="76200" marT="53340" marB="5334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市区郡</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1.56</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graphicFrame>
        <p:nvGraphicFramePr>
          <p:cNvPr id="4" name="表 3">
            <a:extLst>
              <a:ext uri="{FF2B5EF4-FFF2-40B4-BE49-F238E27FC236}">
                <a16:creationId xmlns:a16="http://schemas.microsoft.com/office/drawing/2014/main" id="{805C69C6-46EE-FBFE-3EC5-4A95C5C60DF3}"/>
              </a:ext>
            </a:extLst>
          </p:cNvPr>
          <p:cNvGraphicFramePr>
            <a:graphicFrameLocks noGrp="1"/>
          </p:cNvGraphicFramePr>
          <p:nvPr/>
        </p:nvGraphicFramePr>
        <p:xfrm>
          <a:off x="6095999" y="2585875"/>
          <a:ext cx="5360873" cy="3609818"/>
        </p:xfrm>
        <a:graphic>
          <a:graphicData uri="http://schemas.openxmlformats.org/drawingml/2006/table">
            <a:tbl>
              <a:tblPr bandRow="1"/>
              <a:tblGrid>
                <a:gridCol w="1336744">
                  <a:extLst>
                    <a:ext uri="{9D8B030D-6E8A-4147-A177-3AD203B41FA5}">
                      <a16:colId xmlns:a16="http://schemas.microsoft.com/office/drawing/2014/main" val="3236551118"/>
                    </a:ext>
                  </a:extLst>
                </a:gridCol>
                <a:gridCol w="1589001">
                  <a:extLst>
                    <a:ext uri="{9D8B030D-6E8A-4147-A177-3AD203B41FA5}">
                      <a16:colId xmlns:a16="http://schemas.microsoft.com/office/drawing/2014/main" val="797168629"/>
                    </a:ext>
                  </a:extLst>
                </a:gridCol>
                <a:gridCol w="1316192">
                  <a:extLst>
                    <a:ext uri="{9D8B030D-6E8A-4147-A177-3AD203B41FA5}">
                      <a16:colId xmlns:a16="http://schemas.microsoft.com/office/drawing/2014/main" val="3901351372"/>
                    </a:ext>
                  </a:extLst>
                </a:gridCol>
                <a:gridCol w="1118936">
                  <a:extLst>
                    <a:ext uri="{9D8B030D-6E8A-4147-A177-3AD203B41FA5}">
                      <a16:colId xmlns:a16="http://schemas.microsoft.com/office/drawing/2014/main" val="3475477789"/>
                    </a:ext>
                  </a:extLst>
                </a:gridCol>
              </a:tblGrid>
              <a:tr h="385928">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オーディエンスリスト（配信）</a:t>
                      </a:r>
                    </a:p>
                  </a:txBody>
                  <a:tcPr anchor="ctr">
                    <a:lnL w="12700" cmpd="sng">
                      <a:solidFill>
                        <a:srgbClr val="FFFFFF"/>
                      </a:solidFill>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67175848"/>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0906343"/>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55488764"/>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オーディエンスリスト（除外）</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89250">
                <a:tc gridSpan="2">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時間帯</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a:buNone/>
                      </a:pP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gridSpan="2">
                  <a:txBody>
                    <a:bodyPr/>
                    <a:lstStyle/>
                    <a:p>
                      <a:pPr algn="ctr">
                        <a:buNone/>
                      </a:pPr>
                      <a:r>
                        <a:rPr lang="en-US" sz="1200" dirty="0">
                          <a:solidFill>
                            <a:schemeClr val="bg1"/>
                          </a:solidFill>
                          <a:latin typeface="メイリオ" panose="020B0604030504040204" pitchFamily="50" charset="-128"/>
                          <a:ea typeface="メイリオ" panose="020B0604030504040204" pitchFamily="50" charset="-128"/>
                        </a:rPr>
                        <a:t>FQ</a:t>
                      </a:r>
                      <a:r>
                        <a:rPr lang="ja-JP" altLang="en-US" sz="1200" dirty="0">
                          <a:solidFill>
                            <a:schemeClr val="bg1"/>
                          </a:solidFill>
                          <a:latin typeface="メイリオ" panose="020B0604030504040204" pitchFamily="50" charset="-128"/>
                          <a:ea typeface="メイリオ" panose="020B0604030504040204" pitchFamily="50" charset="-128"/>
                        </a:rPr>
                        <a:t>キャップ　</a:t>
                      </a:r>
                    </a:p>
                    <a:p>
                      <a:pPr algn="ctr">
                        <a:buNone/>
                      </a:pPr>
                      <a:r>
                        <a:rPr lang="ja-JP" altLang="en-US" sz="1200" dirty="0">
                          <a:solidFill>
                            <a:schemeClr val="bg1"/>
                          </a:solidFill>
                          <a:latin typeface="メイリオ" panose="020B0604030504040204" pitchFamily="50" charset="-128"/>
                          <a:ea typeface="メイリオ" panose="020B0604030504040204" pitchFamily="50" charset="-128"/>
                        </a:rPr>
                        <a:t>　</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1.00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924381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151F-DFE6-73B6-B579-593B3A0A69E4}"/>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B7808A2-CDB7-A0BF-E48F-1CD6FD684C64}"/>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0EAD2BB-47DE-0518-5E03-B5536E18964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00539713-427F-B104-3E77-1D5565ED5D1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352250BB-8DD6-7083-677D-6CE67F6F6D01}"/>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・共通オーディエンスの「除外」が設定可能になります。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・オーディエンスリスト（ヤフー提供）のリスト改廃を行いました</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982C9584-4299-CA1B-FC00-514B367CA72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20BA5276-715C-9838-4DCF-70E9A3F96B5B}"/>
              </a:ext>
            </a:extLst>
          </p:cNvPr>
          <p:cNvGraphicFramePr>
            <a:graphicFrameLocks noGrp="1"/>
          </p:cNvGraphicFramePr>
          <p:nvPr/>
        </p:nvGraphicFramePr>
        <p:xfrm>
          <a:off x="913977" y="3371497"/>
          <a:ext cx="3898652" cy="1889303"/>
        </p:xfrm>
        <a:graphic>
          <a:graphicData uri="http://schemas.openxmlformats.org/drawingml/2006/table">
            <a:tbl>
              <a:tblPr bandRow="1"/>
              <a:tblGrid>
                <a:gridCol w="3898652">
                  <a:extLst>
                    <a:ext uri="{9D8B030D-6E8A-4147-A177-3AD203B41FA5}">
                      <a16:colId xmlns:a16="http://schemas.microsoft.com/office/drawing/2014/main" val="3901351372"/>
                    </a:ext>
                  </a:extLst>
                </a:gridCol>
              </a:tblGrid>
              <a:tr h="563203">
                <a:tc>
                  <a:txBody>
                    <a:bodyPr/>
                    <a:lstStyle/>
                    <a:p>
                      <a:pPr algn="ctr"/>
                      <a:r>
                        <a:rPr kumimoji="1" lang="ja-JP" altLang="en-US" sz="1400" b="1" i="0" dirty="0">
                          <a:solidFill>
                            <a:schemeClr val="bg1"/>
                          </a:solidFill>
                          <a:latin typeface="Meiryo"/>
                          <a:ea typeface="Meiryo"/>
                        </a:rPr>
                        <a:t>廃止リスト</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306354">
                <a:tc>
                  <a:txBody>
                    <a:bodyPr/>
                    <a:lstStyle/>
                    <a:p>
                      <a:pPr algn="ctr">
                        <a:buNone/>
                      </a:pPr>
                      <a:r>
                        <a:rPr lang="ja-JP" altLang="en-US" sz="1200" dirty="0">
                          <a:solidFill>
                            <a:schemeClr val="tx1">
                              <a:lumMod val="95000"/>
                              <a:lumOff val="5000"/>
                            </a:schemeClr>
                          </a:solidFill>
                          <a:latin typeface="メイリオ" panose="020B0604030504040204" pitchFamily="50" charset="-128"/>
                          <a:ea typeface="+mn-ea"/>
                        </a:rPr>
                        <a:t>メディア視聴ターゲティング</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323373">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ファンターゲティング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73000">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チラシ非閲覧ターゲティング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323373">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mn-ea"/>
                        </a:rPr>
                        <a:t>SDGs</a:t>
                      </a:r>
                      <a:r>
                        <a:rPr lang="ja-JP" altLang="en-US" sz="1200" dirty="0">
                          <a:solidFill>
                            <a:schemeClr val="tx1">
                              <a:lumMod val="95000"/>
                              <a:lumOff val="5000"/>
                            </a:schemeClr>
                          </a:solidFill>
                          <a:effectLst/>
                          <a:latin typeface="メイリオ" panose="020B0604030504040204" pitchFamily="50" charset="-128"/>
                          <a:ea typeface="+mn-ea"/>
                        </a:rPr>
                        <a:t>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bl>
          </a:graphicData>
        </a:graphic>
      </p:graphicFrame>
      <p:graphicFrame>
        <p:nvGraphicFramePr>
          <p:cNvPr id="8" name="表 7">
            <a:extLst>
              <a:ext uri="{FF2B5EF4-FFF2-40B4-BE49-F238E27FC236}">
                <a16:creationId xmlns:a16="http://schemas.microsoft.com/office/drawing/2014/main" id="{90E7C293-8456-293C-D3E5-545995006E5E}"/>
              </a:ext>
            </a:extLst>
          </p:cNvPr>
          <p:cNvGraphicFramePr>
            <a:graphicFrameLocks noGrp="1"/>
          </p:cNvGraphicFramePr>
          <p:nvPr/>
        </p:nvGraphicFramePr>
        <p:xfrm>
          <a:off x="5009570" y="3371496"/>
          <a:ext cx="6268453" cy="2320974"/>
        </p:xfrm>
        <a:graphic>
          <a:graphicData uri="http://schemas.openxmlformats.org/drawingml/2006/table">
            <a:tbl>
              <a:tblPr bandRow="1"/>
              <a:tblGrid>
                <a:gridCol w="1855910">
                  <a:extLst>
                    <a:ext uri="{9D8B030D-6E8A-4147-A177-3AD203B41FA5}">
                      <a16:colId xmlns:a16="http://schemas.microsoft.com/office/drawing/2014/main" val="3236551118"/>
                    </a:ext>
                  </a:extLst>
                </a:gridCol>
                <a:gridCol w="911231">
                  <a:extLst>
                    <a:ext uri="{9D8B030D-6E8A-4147-A177-3AD203B41FA5}">
                      <a16:colId xmlns:a16="http://schemas.microsoft.com/office/drawing/2014/main" val="3901351372"/>
                    </a:ext>
                  </a:extLst>
                </a:gridCol>
                <a:gridCol w="1167104">
                  <a:extLst>
                    <a:ext uri="{9D8B030D-6E8A-4147-A177-3AD203B41FA5}">
                      <a16:colId xmlns:a16="http://schemas.microsoft.com/office/drawing/2014/main" val="3475477789"/>
                    </a:ext>
                  </a:extLst>
                </a:gridCol>
                <a:gridCol w="1167104">
                  <a:extLst>
                    <a:ext uri="{9D8B030D-6E8A-4147-A177-3AD203B41FA5}">
                      <a16:colId xmlns:a16="http://schemas.microsoft.com/office/drawing/2014/main" val="855743837"/>
                    </a:ext>
                  </a:extLst>
                </a:gridCol>
                <a:gridCol w="1167104">
                  <a:extLst>
                    <a:ext uri="{9D8B030D-6E8A-4147-A177-3AD203B41FA5}">
                      <a16:colId xmlns:a16="http://schemas.microsoft.com/office/drawing/2014/main" val="2773706331"/>
                    </a:ext>
                  </a:extLst>
                </a:gridCol>
              </a:tblGrid>
              <a:tr h="502256">
                <a:tc rowSpan="3">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継続リスト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gridSpan="4">
                  <a:txBody>
                    <a:bodyPr/>
                    <a:lstStyle/>
                    <a:p>
                      <a:pPr algn="ctr"/>
                      <a:r>
                        <a:rPr kumimoji="1" lang="ja-JP" altLang="en-US" sz="1400" b="1" i="0" dirty="0">
                          <a:solidFill>
                            <a:schemeClr val="bg1"/>
                          </a:solidFill>
                          <a:latin typeface="Meiryo"/>
                          <a:ea typeface="Meiryo"/>
                        </a:rPr>
                        <a:t>ターゲティング係数</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87340048"/>
                  </a:ext>
                </a:extLst>
              </a:tr>
              <a:tr h="502256">
                <a:tc vMerge="1">
                  <a:txBody>
                    <a:bodyPr/>
                    <a:lstStyle/>
                    <a:p>
                      <a:pPr algn="ctr"/>
                      <a:endParaRPr kumimoji="1" lang="ja-JP" altLang="en-US" sz="1400" b="1" i="0"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gridSpan="2">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10361047"/>
                  </a:ext>
                </a:extLst>
              </a:tr>
              <a:tr h="502256">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21100">
                <a:tc>
                  <a:txBody>
                    <a:bodyPr/>
                    <a:lstStyle/>
                    <a:p>
                      <a:pPr algn="ctr">
                        <a:buNone/>
                      </a:pPr>
                      <a:r>
                        <a:rPr lang="ja-JP" altLang="en-US" sz="1200">
                          <a:solidFill>
                            <a:schemeClr val="bg1"/>
                          </a:solidFill>
                          <a:latin typeface="メイリオ" panose="020B0604030504040204" pitchFamily="50" charset="-128"/>
                          <a:ea typeface="+mn-ea"/>
                        </a:rPr>
                        <a:t>自動車関心</a:t>
                      </a:r>
                      <a:endParaRPr lang="en-US" altLang="ja-JP" sz="1200">
                        <a:solidFill>
                          <a:schemeClr val="bg1"/>
                        </a:solidFill>
                        <a:latin typeface="メイリオ" panose="020B0604030504040204" pitchFamily="50" charset="-128"/>
                        <a:ea typeface="+mn-ea"/>
                      </a:endParaRPr>
                    </a:p>
                    <a:p>
                      <a:pPr algn="ctr">
                        <a:buNone/>
                      </a:pPr>
                      <a:r>
                        <a:rPr lang="ja-JP" altLang="en-US" sz="1200">
                          <a:solidFill>
                            <a:schemeClr val="bg1"/>
                          </a:solidFill>
                          <a:latin typeface="メイリオ" panose="020B0604030504040204" pitchFamily="50" charset="-128"/>
                          <a:ea typeface="+mn-ea"/>
                        </a:rPr>
                        <a:t>ターゲティング</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357006">
                <a:tc>
                  <a:txBody>
                    <a:bodyPr/>
                    <a:lstStyle/>
                    <a:p>
                      <a:pPr algn="ctr">
                        <a:buNone/>
                      </a:pPr>
                      <a:r>
                        <a:rPr lang="ja-JP" altLang="en-US" sz="1200" dirty="0">
                          <a:solidFill>
                            <a:schemeClr val="bg1"/>
                          </a:solidFill>
                          <a:latin typeface="メイリオ" panose="020B0604030504040204" pitchFamily="50" charset="-128"/>
                          <a:ea typeface="+mn-ea"/>
                        </a:rPr>
                        <a:t>企業ターゲティング　</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44088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58460-6871-6E9B-A3A7-ED9CAB107C1C}"/>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CEDB2D63-9CA4-46D5-DDA7-4F99987967CB}"/>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A4495F7-F76A-2567-8015-08B3FE2B230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2F3181B6-55BB-C323-61F0-BA1486C685F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9BF7989A-B3AD-E541-E1D7-2118964E93D0}"/>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a:t>
            </a:r>
            <a:r>
              <a:rPr lang="en-US" altLang="ja-JP" sz="1600" b="1" dirty="0">
                <a:solidFill>
                  <a:srgbClr val="0D0D0D"/>
                </a:solidFill>
                <a:latin typeface="メイリオ" panose="020B0604030504040204" pitchFamily="50" charset="-128"/>
                <a:ea typeface="メイリオ" panose="020B0604030504040204" pitchFamily="50" charset="-128"/>
              </a:rPr>
              <a:t>2026</a:t>
            </a:r>
            <a:r>
              <a:rPr lang="ja-JP" altLang="en-US" sz="1600" b="1" dirty="0">
                <a:solidFill>
                  <a:srgbClr val="0D0D0D"/>
                </a:solidFill>
                <a:latin typeface="メイリオ" panose="020B0604030504040204" pitchFamily="50" charset="-128"/>
                <a:ea typeface="メイリオ" panose="020B0604030504040204" pitchFamily="50" charset="-128"/>
              </a:rPr>
              <a:t>年</a:t>
            </a:r>
            <a:r>
              <a:rPr lang="en-US" altLang="ja-JP" sz="1600" b="1" dirty="0">
                <a:solidFill>
                  <a:srgbClr val="0D0D0D"/>
                </a:solidFill>
                <a:latin typeface="メイリオ" panose="020B0604030504040204" pitchFamily="50" charset="-128"/>
                <a:ea typeface="メイリオ" panose="020B0604030504040204" pitchFamily="50" charset="-128"/>
              </a:rPr>
              <a:t>3</a:t>
            </a:r>
            <a:r>
              <a:rPr lang="ja-JP" altLang="en-US" sz="1600" b="1" dirty="0">
                <a:solidFill>
                  <a:srgbClr val="0D0D0D"/>
                </a:solidFill>
                <a:latin typeface="メイリオ" panose="020B0604030504040204" pitchFamily="50" charset="-128"/>
                <a:ea typeface="メイリオ" panose="020B0604030504040204" pitchFamily="50" charset="-128"/>
              </a:rPr>
              <a:t>月～</a:t>
            </a:r>
            <a:r>
              <a:rPr lang="en-US" altLang="ja-JP" sz="1600" b="1" dirty="0">
                <a:solidFill>
                  <a:srgbClr val="0D0D0D"/>
                </a:solidFill>
                <a:latin typeface="メイリオ" panose="020B0604030504040204" pitchFamily="50" charset="-128"/>
                <a:ea typeface="メイリオ" panose="020B0604030504040204" pitchFamily="50" charset="-128"/>
              </a:rPr>
              <a:t>4</a:t>
            </a:r>
            <a:r>
              <a:rPr lang="ja-JP" altLang="en-US" sz="1600" b="1" dirty="0">
                <a:solidFill>
                  <a:srgbClr val="0D0D0D"/>
                </a:solidFill>
                <a:latin typeface="メイリオ" panose="020B0604030504040204" pitchFamily="50" charset="-128"/>
                <a:ea typeface="メイリオ" panose="020B0604030504040204" pitchFamily="50" charset="-128"/>
              </a:rPr>
              <a:t>月の期またぎ購入について</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2</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5</a:t>
            </a:r>
            <a:r>
              <a:rPr lang="ja-JP" altLang="en-US" sz="1600" dirty="0">
                <a:solidFill>
                  <a:srgbClr val="0D0D0D"/>
                </a:solidFill>
                <a:latin typeface="メイリオ" panose="020B0604030504040204" pitchFamily="50" charset="-128"/>
                <a:ea typeface="メイリオ" panose="020B0604030504040204" pitchFamily="50" charset="-128"/>
              </a:rPr>
              <a:t>日（木）に、</a:t>
            </a:r>
            <a:r>
              <a:rPr lang="en-US" altLang="ja-JP" sz="1600" dirty="0">
                <a:solidFill>
                  <a:srgbClr val="0D0D0D"/>
                </a:solidFill>
                <a:latin typeface="メイリオ" panose="020B0604030504040204" pitchFamily="50" charset="-128"/>
                <a:ea typeface="メイリオ" panose="020B0604030504040204" pitchFamily="50" charset="-128"/>
              </a:rPr>
              <a:t>25H2</a:t>
            </a:r>
            <a:r>
              <a:rPr lang="ja-JP" altLang="en-US" sz="1600" dirty="0">
                <a:solidFill>
                  <a:srgbClr val="0D0D0D"/>
                </a:solidFill>
                <a:latin typeface="メイリオ" panose="020B0604030504040204" pitchFamily="50" charset="-128"/>
                <a:ea typeface="メイリオ" panose="020B0604030504040204" pitchFamily="50" charset="-128"/>
              </a:rPr>
              <a:t>商品の有効期間を</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31</a:t>
            </a:r>
            <a:r>
              <a:rPr lang="ja-JP" altLang="en-US" sz="1600" dirty="0">
                <a:solidFill>
                  <a:srgbClr val="0D0D0D"/>
                </a:solidFill>
                <a:latin typeface="メイリオ" panose="020B0604030504040204" pitchFamily="50" charset="-128"/>
                <a:ea typeface="メイリオ" panose="020B0604030504040204" pitchFamily="50" charset="-128"/>
              </a:rPr>
              <a:t>日から</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30</a:t>
            </a:r>
            <a:r>
              <a:rPr lang="ja-JP" altLang="en-US" sz="1600" dirty="0">
                <a:solidFill>
                  <a:srgbClr val="0D0D0D"/>
                </a:solidFill>
                <a:latin typeface="メイリオ" panose="020B0604030504040204" pitchFamily="50" charset="-128"/>
                <a:ea typeface="メイリオ" panose="020B0604030504040204" pitchFamily="50" charset="-128"/>
              </a:rPr>
              <a:t>日まで延長します。</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月をまたいだ期間を購入する場合は、</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2</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5</a:t>
            </a:r>
            <a:r>
              <a:rPr lang="ja-JP" altLang="en-US" sz="1600" dirty="0">
                <a:solidFill>
                  <a:srgbClr val="0D0D0D"/>
                </a:solidFill>
                <a:latin typeface="メイリオ" panose="020B0604030504040204" pitchFamily="50" charset="-128"/>
                <a:ea typeface="メイリオ" panose="020B0604030504040204" pitchFamily="50" charset="-128"/>
              </a:rPr>
              <a:t>日以降の「</a:t>
            </a:r>
            <a:r>
              <a:rPr lang="en-US" altLang="ja-JP" sz="1600" dirty="0">
                <a:solidFill>
                  <a:srgbClr val="0D0D0D"/>
                </a:solidFill>
                <a:latin typeface="メイリオ" panose="020B0604030504040204" pitchFamily="50" charset="-128"/>
                <a:ea typeface="メイリオ" panose="020B0604030504040204" pitchFamily="50" charset="-128"/>
              </a:rPr>
              <a:t>2025H2</a:t>
            </a:r>
            <a:r>
              <a:rPr lang="ja-JP" altLang="en-US" sz="1600" dirty="0">
                <a:solidFill>
                  <a:srgbClr val="0D0D0D"/>
                </a:solidFill>
                <a:latin typeface="メイリオ" panose="020B0604030504040204" pitchFamily="50" charset="-128"/>
                <a:ea typeface="メイリオ" panose="020B0604030504040204" pitchFamily="50" charset="-128"/>
              </a:rPr>
              <a:t>商品」をご利用ください。</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ただし、ターゲティングをかけて</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月を</a:t>
            </a:r>
            <a:r>
              <a:rPr lang="ja-JP" altLang="en-US" sz="1600" dirty="0">
                <a:solidFill>
                  <a:srgbClr val="0D0D0D"/>
                </a:solidFill>
                <a:latin typeface="メイリオ" panose="020B0604030504040204" pitchFamily="50" charset="-128"/>
                <a:ea typeface="メイリオ" panose="020B0604030504040204" pitchFamily="50" charset="-128"/>
              </a:rPr>
              <a:t>またぐ場合は、変更前のターゲティング係数が適用されます。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41F8971-D6A2-E1E6-EBFC-90D6C4D106B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cxnSp>
        <p:nvCxnSpPr>
          <p:cNvPr id="3" name="直線矢印コネクタ 2">
            <a:extLst>
              <a:ext uri="{FF2B5EF4-FFF2-40B4-BE49-F238E27FC236}">
                <a16:creationId xmlns:a16="http://schemas.microsoft.com/office/drawing/2014/main" id="{A8162134-1E76-C38E-EF8C-AAD36E6FF47C}"/>
              </a:ext>
            </a:extLst>
          </p:cNvPr>
          <p:cNvCxnSpPr>
            <a:cxnSpLocks/>
          </p:cNvCxnSpPr>
          <p:nvPr/>
        </p:nvCxnSpPr>
        <p:spPr>
          <a:xfrm>
            <a:off x="959736" y="3459203"/>
            <a:ext cx="10225136" cy="0"/>
          </a:xfrm>
          <a:prstGeom prst="straightConnector1">
            <a:avLst/>
          </a:prstGeom>
          <a:ln>
            <a:solidFill>
              <a:srgbClr val="02004A"/>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46260C15-B141-5847-913F-0721D093E90B}"/>
              </a:ext>
            </a:extLst>
          </p:cNvPr>
          <p:cNvSpPr txBox="1"/>
          <p:nvPr/>
        </p:nvSpPr>
        <p:spPr>
          <a:xfrm>
            <a:off x="9047226" y="2900430"/>
            <a:ext cx="508473" cy="369332"/>
          </a:xfrm>
          <a:prstGeom prst="rect">
            <a:avLst/>
          </a:prstGeom>
          <a:noFill/>
        </p:spPr>
        <p:txBody>
          <a:bodyPr wrap="none" rtlCol="0">
            <a:spAutoFit/>
          </a:bodyPr>
          <a:lstStyle/>
          <a:p>
            <a:pPr algn="l"/>
            <a:r>
              <a:rPr kumimoji="1" lang="en-US" altLang="ja-JP" dirty="0"/>
              <a:t>4/1</a:t>
            </a:r>
            <a:endParaRPr kumimoji="1" lang="ja-JP" altLang="en-US" dirty="0"/>
          </a:p>
        </p:txBody>
      </p:sp>
      <p:sp>
        <p:nvSpPr>
          <p:cNvPr id="9" name="テキスト ボックス 8">
            <a:extLst>
              <a:ext uri="{FF2B5EF4-FFF2-40B4-BE49-F238E27FC236}">
                <a16:creationId xmlns:a16="http://schemas.microsoft.com/office/drawing/2014/main" id="{6F19A8C9-7A92-0AF1-3E9D-FBFD3FBBC104}"/>
              </a:ext>
            </a:extLst>
          </p:cNvPr>
          <p:cNvSpPr txBox="1"/>
          <p:nvPr/>
        </p:nvSpPr>
        <p:spPr>
          <a:xfrm>
            <a:off x="6356238" y="2934638"/>
            <a:ext cx="812051" cy="369332"/>
          </a:xfrm>
          <a:prstGeom prst="rect">
            <a:avLst/>
          </a:prstGeom>
          <a:noFill/>
        </p:spPr>
        <p:txBody>
          <a:bodyPr wrap="square" rtlCol="0">
            <a:spAutoFit/>
          </a:bodyPr>
          <a:lstStyle/>
          <a:p>
            <a:pPr algn="l"/>
            <a:r>
              <a:rPr kumimoji="1" lang="en-US" altLang="ja-JP" dirty="0"/>
              <a:t>2/5</a:t>
            </a:r>
            <a:endParaRPr kumimoji="1" lang="ja-JP" altLang="en-US" dirty="0"/>
          </a:p>
        </p:txBody>
      </p:sp>
      <p:sp>
        <p:nvSpPr>
          <p:cNvPr id="10" name="テキスト ボックス 9">
            <a:extLst>
              <a:ext uri="{FF2B5EF4-FFF2-40B4-BE49-F238E27FC236}">
                <a16:creationId xmlns:a16="http://schemas.microsoft.com/office/drawing/2014/main" id="{D9341C47-1821-1969-7709-7516ADC4BF39}"/>
              </a:ext>
            </a:extLst>
          </p:cNvPr>
          <p:cNvSpPr txBox="1"/>
          <p:nvPr/>
        </p:nvSpPr>
        <p:spPr>
          <a:xfrm>
            <a:off x="8201260" y="2905097"/>
            <a:ext cx="812051" cy="369332"/>
          </a:xfrm>
          <a:prstGeom prst="rect">
            <a:avLst/>
          </a:prstGeom>
          <a:noFill/>
        </p:spPr>
        <p:txBody>
          <a:bodyPr wrap="square" rtlCol="0">
            <a:spAutoFit/>
          </a:bodyPr>
          <a:lstStyle/>
          <a:p>
            <a:pPr algn="l"/>
            <a:r>
              <a:rPr kumimoji="1" lang="en-US" altLang="ja-JP" dirty="0"/>
              <a:t>3/31</a:t>
            </a:r>
            <a:endParaRPr kumimoji="1" lang="ja-JP" altLang="en-US" dirty="0"/>
          </a:p>
        </p:txBody>
      </p:sp>
      <p:sp>
        <p:nvSpPr>
          <p:cNvPr id="11" name="テキスト ボックス 10">
            <a:extLst>
              <a:ext uri="{FF2B5EF4-FFF2-40B4-BE49-F238E27FC236}">
                <a16:creationId xmlns:a16="http://schemas.microsoft.com/office/drawing/2014/main" id="{B796C1DA-DF08-A88C-9863-253D22347D4A}"/>
              </a:ext>
            </a:extLst>
          </p:cNvPr>
          <p:cNvSpPr txBox="1"/>
          <p:nvPr/>
        </p:nvSpPr>
        <p:spPr>
          <a:xfrm>
            <a:off x="2412887" y="3159020"/>
            <a:ext cx="360040" cy="369332"/>
          </a:xfrm>
          <a:prstGeom prst="rect">
            <a:avLst/>
          </a:prstGeom>
          <a:noFill/>
        </p:spPr>
        <p:txBody>
          <a:bodyPr wrap="square" rtlCol="0">
            <a:spAutoFit/>
          </a:bodyPr>
          <a:lstStyle/>
          <a:p>
            <a:pPr algn="l"/>
            <a:r>
              <a:rPr kumimoji="1" lang="ja-JP" altLang="en-US" dirty="0"/>
              <a:t>●</a:t>
            </a:r>
          </a:p>
        </p:txBody>
      </p:sp>
      <p:sp>
        <p:nvSpPr>
          <p:cNvPr id="12" name="テキスト ボックス 11">
            <a:extLst>
              <a:ext uri="{FF2B5EF4-FFF2-40B4-BE49-F238E27FC236}">
                <a16:creationId xmlns:a16="http://schemas.microsoft.com/office/drawing/2014/main" id="{575630A3-FAE7-4B88-C7B3-B6D1CA52100A}"/>
              </a:ext>
            </a:extLst>
          </p:cNvPr>
          <p:cNvSpPr txBox="1"/>
          <p:nvPr/>
        </p:nvSpPr>
        <p:spPr>
          <a:xfrm>
            <a:off x="6500859" y="3179483"/>
            <a:ext cx="234750" cy="369332"/>
          </a:xfrm>
          <a:prstGeom prst="rect">
            <a:avLst/>
          </a:prstGeom>
          <a:noFill/>
        </p:spPr>
        <p:txBody>
          <a:bodyPr wrap="square" rtlCol="0">
            <a:spAutoFit/>
          </a:bodyPr>
          <a:lstStyle/>
          <a:p>
            <a:pPr algn="l"/>
            <a:r>
              <a:rPr kumimoji="1" lang="ja-JP" altLang="en-US" dirty="0"/>
              <a:t>●</a:t>
            </a:r>
          </a:p>
        </p:txBody>
      </p:sp>
      <p:sp>
        <p:nvSpPr>
          <p:cNvPr id="13" name="正方形/長方形 12">
            <a:extLst>
              <a:ext uri="{FF2B5EF4-FFF2-40B4-BE49-F238E27FC236}">
                <a16:creationId xmlns:a16="http://schemas.microsoft.com/office/drawing/2014/main" id="{7DC2860A-C7D2-BE5B-DE49-1D1B6280BB25}"/>
              </a:ext>
            </a:extLst>
          </p:cNvPr>
          <p:cNvSpPr/>
          <p:nvPr/>
        </p:nvSpPr>
        <p:spPr>
          <a:xfrm>
            <a:off x="2598825" y="3720475"/>
            <a:ext cx="6160169"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5" name="テキスト ボックス 14">
            <a:extLst>
              <a:ext uri="{FF2B5EF4-FFF2-40B4-BE49-F238E27FC236}">
                <a16:creationId xmlns:a16="http://schemas.microsoft.com/office/drawing/2014/main" id="{80D2DD22-4764-9C9D-AD07-B643C029884C}"/>
              </a:ext>
            </a:extLst>
          </p:cNvPr>
          <p:cNvSpPr txBox="1"/>
          <p:nvPr/>
        </p:nvSpPr>
        <p:spPr>
          <a:xfrm>
            <a:off x="2379183" y="2932227"/>
            <a:ext cx="1732617" cy="369332"/>
          </a:xfrm>
          <a:prstGeom prst="rect">
            <a:avLst/>
          </a:prstGeom>
          <a:noFill/>
        </p:spPr>
        <p:txBody>
          <a:bodyPr wrap="square" rtlCol="0">
            <a:spAutoFit/>
          </a:bodyPr>
          <a:lstStyle/>
          <a:p>
            <a:pPr algn="l"/>
            <a:r>
              <a:rPr kumimoji="1" lang="en-US" altLang="ja-JP" dirty="0"/>
              <a:t>9/1</a:t>
            </a:r>
            <a:endParaRPr kumimoji="1" lang="ja-JP" altLang="en-US" dirty="0"/>
          </a:p>
        </p:txBody>
      </p:sp>
      <p:sp>
        <p:nvSpPr>
          <p:cNvPr id="17" name="正方形/長方形 16">
            <a:extLst>
              <a:ext uri="{FF2B5EF4-FFF2-40B4-BE49-F238E27FC236}">
                <a16:creationId xmlns:a16="http://schemas.microsoft.com/office/drawing/2014/main" id="{6C341DBC-2B15-5D10-4DBC-8CCF42A96D78}"/>
              </a:ext>
            </a:extLst>
          </p:cNvPr>
          <p:cNvSpPr/>
          <p:nvPr/>
        </p:nvSpPr>
        <p:spPr>
          <a:xfrm>
            <a:off x="2598825" y="4751183"/>
            <a:ext cx="8586047"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rgbClr val="0D0D0D"/>
                </a:solidFill>
                <a:latin typeface="+mn-ea"/>
              </a:rPr>
              <a:t>　　</a:t>
            </a: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8" name="正方形/長方形 17">
            <a:extLst>
              <a:ext uri="{FF2B5EF4-FFF2-40B4-BE49-F238E27FC236}">
                <a16:creationId xmlns:a16="http://schemas.microsoft.com/office/drawing/2014/main" id="{87B02EFF-B54B-FDFF-6A92-08B5CA731F4F}"/>
              </a:ext>
            </a:extLst>
          </p:cNvPr>
          <p:cNvSpPr/>
          <p:nvPr/>
        </p:nvSpPr>
        <p:spPr>
          <a:xfrm>
            <a:off x="6261463" y="4738901"/>
            <a:ext cx="811431" cy="611789"/>
          </a:xfrm>
          <a:prstGeom prst="rect">
            <a:avLst/>
          </a:prstGeom>
          <a:solidFill>
            <a:srgbClr val="002AFF"/>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rPr>
              <a:t>期間延長対応</a:t>
            </a:r>
          </a:p>
        </p:txBody>
      </p:sp>
      <p:sp>
        <p:nvSpPr>
          <p:cNvPr id="19" name="テキスト ボックス 18">
            <a:extLst>
              <a:ext uri="{FF2B5EF4-FFF2-40B4-BE49-F238E27FC236}">
                <a16:creationId xmlns:a16="http://schemas.microsoft.com/office/drawing/2014/main" id="{7AF7C84B-7EE1-AC4A-87A5-5D4817690B91}"/>
              </a:ext>
            </a:extLst>
          </p:cNvPr>
          <p:cNvSpPr txBox="1"/>
          <p:nvPr/>
        </p:nvSpPr>
        <p:spPr>
          <a:xfrm>
            <a:off x="10763731" y="2884387"/>
            <a:ext cx="625492" cy="369332"/>
          </a:xfrm>
          <a:prstGeom prst="rect">
            <a:avLst/>
          </a:prstGeom>
          <a:noFill/>
        </p:spPr>
        <p:txBody>
          <a:bodyPr wrap="none" rtlCol="0">
            <a:spAutoFit/>
          </a:bodyPr>
          <a:lstStyle/>
          <a:p>
            <a:pPr algn="l"/>
            <a:r>
              <a:rPr kumimoji="1" lang="en-US" altLang="ja-JP" dirty="0"/>
              <a:t>4/30</a:t>
            </a:r>
            <a:endParaRPr kumimoji="1" lang="ja-JP" altLang="en-US" dirty="0"/>
          </a:p>
        </p:txBody>
      </p:sp>
      <p:sp>
        <p:nvSpPr>
          <p:cNvPr id="20" name="正方形/長方形 19">
            <a:extLst>
              <a:ext uri="{FF2B5EF4-FFF2-40B4-BE49-F238E27FC236}">
                <a16:creationId xmlns:a16="http://schemas.microsoft.com/office/drawing/2014/main" id="{6015AA4E-6409-3C8D-73D9-A9663C2C3C78}"/>
              </a:ext>
            </a:extLst>
          </p:cNvPr>
          <p:cNvSpPr/>
          <p:nvPr/>
        </p:nvSpPr>
        <p:spPr>
          <a:xfrm>
            <a:off x="8758995" y="5696055"/>
            <a:ext cx="2405828"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4</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月掲載商品（</a:t>
            </a:r>
            <a:r>
              <a:rPr lang="en-US" altLang="ja-JP" sz="1200" dirty="0">
                <a:solidFill>
                  <a:srgbClr val="0D0D0D"/>
                </a:solidFill>
                <a:latin typeface="+mn-ea"/>
              </a:rPr>
              <a:t>2026H1</a:t>
            </a:r>
            <a:r>
              <a:rPr lang="ja-JP" altLang="en-US" sz="1200" dirty="0">
                <a:solidFill>
                  <a:srgbClr val="0D0D0D"/>
                </a:solidFill>
                <a:latin typeface="+mn-ea"/>
              </a:rPr>
              <a:t>）</a:t>
            </a:r>
          </a:p>
        </p:txBody>
      </p:sp>
      <p:sp>
        <p:nvSpPr>
          <p:cNvPr id="21" name="正方形/長方形 20">
            <a:extLst>
              <a:ext uri="{FF2B5EF4-FFF2-40B4-BE49-F238E27FC236}">
                <a16:creationId xmlns:a16="http://schemas.microsoft.com/office/drawing/2014/main" id="{720C4AA1-90A6-C337-CF23-D8AC4B104606}"/>
              </a:ext>
            </a:extLst>
          </p:cNvPr>
          <p:cNvSpPr/>
          <p:nvPr/>
        </p:nvSpPr>
        <p:spPr>
          <a:xfrm>
            <a:off x="8758995" y="4738900"/>
            <a:ext cx="2405828" cy="624071"/>
          </a:xfrm>
          <a:prstGeom prst="rect">
            <a:avLst/>
          </a:prstGeom>
          <a:noFill/>
          <a:ln w="38100">
            <a:solidFill>
              <a:schemeClr val="accent4"/>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0">
            <a:extLst>
              <a:ext uri="{FF2B5EF4-FFF2-40B4-BE49-F238E27FC236}">
                <a16:creationId xmlns:a16="http://schemas.microsoft.com/office/drawing/2014/main" id="{E55711DB-B32A-8709-BA78-BFBA8D8F2371}"/>
              </a:ext>
            </a:extLst>
          </p:cNvPr>
          <p:cNvSpPr/>
          <p:nvPr/>
        </p:nvSpPr>
        <p:spPr>
          <a:xfrm>
            <a:off x="719834" y="372478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en-US" altLang="ja-JP" sz="1200" b="1" dirty="0">
              <a:solidFill>
                <a:srgbClr val="00003E"/>
              </a:solidFill>
              <a:latin typeface="メイリオ" panose="020B0604030504040204" pitchFamily="50" charset="-128"/>
              <a:ea typeface="メイリオ" panose="020B0604030504040204" pitchFamily="50" charset="-128"/>
            </a:endParaRPr>
          </a:p>
          <a:p>
            <a:pPr algn="ctr">
              <a:lnSpc>
                <a:spcPct val="120000"/>
              </a:lnSpc>
            </a:pPr>
            <a:r>
              <a:rPr lang="ja-JP" altLang="en-US" sz="1200" b="1" dirty="0">
                <a:solidFill>
                  <a:srgbClr val="00003E"/>
                </a:solidFill>
                <a:latin typeface="メイリオ" panose="020B0604030504040204" pitchFamily="50" charset="-128"/>
                <a:ea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3/31</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3" name="角丸四角形 20">
            <a:extLst>
              <a:ext uri="{FF2B5EF4-FFF2-40B4-BE49-F238E27FC236}">
                <a16:creationId xmlns:a16="http://schemas.microsoft.com/office/drawing/2014/main" id="{761ACECA-54C0-B92D-88C5-DCC9F873CFAC}"/>
              </a:ext>
            </a:extLst>
          </p:cNvPr>
          <p:cNvSpPr/>
          <p:nvPr/>
        </p:nvSpPr>
        <p:spPr>
          <a:xfrm>
            <a:off x="727853" y="470736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br>
              <a:rPr lang="en-US" altLang="ja-JP" sz="1200" b="1" dirty="0">
                <a:solidFill>
                  <a:srgbClr val="00003E"/>
                </a:solidFill>
                <a:latin typeface="メイリオ" panose="020B0604030504040204" pitchFamily="50" charset="-128"/>
                <a:ea typeface="メイリオ" panose="020B0604030504040204" pitchFamily="50" charset="-128"/>
              </a:rPr>
            </a:br>
            <a:r>
              <a:rPr lang="ja-JP" altLang="en-US" sz="1200" b="1" dirty="0">
                <a:solidFill>
                  <a:srgbClr val="00003E"/>
                </a:solidFill>
                <a:latin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4/30</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4" name="角丸四角形 20">
            <a:extLst>
              <a:ext uri="{FF2B5EF4-FFF2-40B4-BE49-F238E27FC236}">
                <a16:creationId xmlns:a16="http://schemas.microsoft.com/office/drawing/2014/main" id="{33D9FF6A-C721-4D30-0CEC-69C1558FF2D6}"/>
              </a:ext>
            </a:extLst>
          </p:cNvPr>
          <p:cNvSpPr/>
          <p:nvPr/>
        </p:nvSpPr>
        <p:spPr>
          <a:xfrm>
            <a:off x="723843" y="5653844"/>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2026H1</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31915AE0-55E6-6FE5-B57E-054BFCD3540B}"/>
              </a:ext>
            </a:extLst>
          </p:cNvPr>
          <p:cNvSpPr txBox="1"/>
          <p:nvPr/>
        </p:nvSpPr>
        <p:spPr>
          <a:xfrm>
            <a:off x="8535836" y="3162237"/>
            <a:ext cx="360040" cy="369332"/>
          </a:xfrm>
          <a:prstGeom prst="rect">
            <a:avLst/>
          </a:prstGeom>
          <a:noFill/>
        </p:spPr>
        <p:txBody>
          <a:bodyPr wrap="square" rtlCol="0">
            <a:spAutoFit/>
          </a:bodyPr>
          <a:lstStyle/>
          <a:p>
            <a:pPr algn="l"/>
            <a:r>
              <a:rPr kumimoji="1" lang="ja-JP" altLang="en-US" dirty="0"/>
              <a:t>●</a:t>
            </a:r>
          </a:p>
        </p:txBody>
      </p:sp>
      <p:sp>
        <p:nvSpPr>
          <p:cNvPr id="26" name="テキスト ボックス 25">
            <a:extLst>
              <a:ext uri="{FF2B5EF4-FFF2-40B4-BE49-F238E27FC236}">
                <a16:creationId xmlns:a16="http://schemas.microsoft.com/office/drawing/2014/main" id="{0ADB776D-016D-F2BB-D55C-2D9394A323EC}"/>
              </a:ext>
            </a:extLst>
          </p:cNvPr>
          <p:cNvSpPr txBox="1"/>
          <p:nvPr/>
        </p:nvSpPr>
        <p:spPr>
          <a:xfrm>
            <a:off x="8875859" y="3165451"/>
            <a:ext cx="234750" cy="369332"/>
          </a:xfrm>
          <a:prstGeom prst="rect">
            <a:avLst/>
          </a:prstGeom>
          <a:noFill/>
        </p:spPr>
        <p:txBody>
          <a:bodyPr wrap="square" rtlCol="0">
            <a:spAutoFit/>
          </a:bodyPr>
          <a:lstStyle/>
          <a:p>
            <a:pPr algn="l"/>
            <a:r>
              <a:rPr kumimoji="1" lang="ja-JP" altLang="en-US" dirty="0"/>
              <a:t>●</a:t>
            </a:r>
          </a:p>
        </p:txBody>
      </p:sp>
      <p:sp>
        <p:nvSpPr>
          <p:cNvPr id="27" name="テキスト ボックス 26">
            <a:extLst>
              <a:ext uri="{FF2B5EF4-FFF2-40B4-BE49-F238E27FC236}">
                <a16:creationId xmlns:a16="http://schemas.microsoft.com/office/drawing/2014/main" id="{2FEA7C28-8511-F8D6-E4D4-A5A5E317780C}"/>
              </a:ext>
            </a:extLst>
          </p:cNvPr>
          <p:cNvSpPr txBox="1"/>
          <p:nvPr/>
        </p:nvSpPr>
        <p:spPr>
          <a:xfrm>
            <a:off x="715991" y="3495233"/>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lang="en-US" altLang="ja-JP" sz="1200" b="1" dirty="0"/>
              <a:t>2</a:t>
            </a:r>
            <a:r>
              <a:rPr kumimoji="1" lang="ja-JP" altLang="en-US" sz="1200" b="1" dirty="0"/>
              <a:t>月</a:t>
            </a:r>
            <a:r>
              <a:rPr lang="en-US" altLang="ja-JP" sz="1200" b="1" dirty="0"/>
              <a:t>4</a:t>
            </a:r>
            <a:r>
              <a:rPr kumimoji="1" lang="ja-JP" altLang="en-US" sz="1200" b="1" dirty="0"/>
              <a:t>日まで</a:t>
            </a:r>
          </a:p>
        </p:txBody>
      </p:sp>
      <p:sp>
        <p:nvSpPr>
          <p:cNvPr id="28" name="テキスト ボックス 27">
            <a:extLst>
              <a:ext uri="{FF2B5EF4-FFF2-40B4-BE49-F238E27FC236}">
                <a16:creationId xmlns:a16="http://schemas.microsoft.com/office/drawing/2014/main" id="{F1B2B29F-961E-E704-F419-FFCA8AFC5E33}"/>
              </a:ext>
            </a:extLst>
          </p:cNvPr>
          <p:cNvSpPr txBox="1"/>
          <p:nvPr/>
        </p:nvSpPr>
        <p:spPr>
          <a:xfrm>
            <a:off x="711979" y="4465781"/>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lang="en-US" altLang="ja-JP" sz="1200" b="1" dirty="0"/>
              <a:t>2</a:t>
            </a:r>
            <a:r>
              <a:rPr kumimoji="1" lang="ja-JP" altLang="en-US" sz="1200" b="1" dirty="0"/>
              <a:t>月</a:t>
            </a:r>
            <a:r>
              <a:rPr lang="en-US" altLang="ja-JP" sz="1200" b="1" dirty="0"/>
              <a:t>5</a:t>
            </a:r>
            <a:r>
              <a:rPr kumimoji="1" lang="ja-JP" altLang="en-US" sz="1200" b="1" dirty="0"/>
              <a:t>日以降</a:t>
            </a:r>
          </a:p>
        </p:txBody>
      </p:sp>
    </p:spTree>
    <p:extLst>
      <p:ext uri="{BB962C8B-B14F-4D97-AF65-F5344CB8AC3E}">
        <p14:creationId xmlns:p14="http://schemas.microsoft.com/office/powerpoint/2010/main" val="2740274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483A-763B-1313-690D-1BDAF34C42B5}"/>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A71040D-94A5-8A8A-774D-7424FA1EA43A}"/>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3ABC5AD-B6FB-52A2-44B9-D2C40CA40E3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AEFDE4F-437A-B520-C680-2E1B1F1BA1F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D3A5AEEF-F5CC-9474-A91B-77EF55BAF6BF}"/>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2026</a:t>
            </a:r>
            <a:r>
              <a:rPr lang="ja-JP" altLang="en-US" sz="1600" b="1" dirty="0">
                <a:solidFill>
                  <a:srgbClr val="0D0D0D"/>
                </a:solidFill>
                <a:latin typeface="メイリオ" panose="020B0604030504040204" pitchFamily="50" charset="-128"/>
              </a:rPr>
              <a:t>年</a:t>
            </a:r>
            <a:r>
              <a:rPr lang="en-US" altLang="ja-JP" sz="1600" b="1" dirty="0">
                <a:solidFill>
                  <a:srgbClr val="0D0D0D"/>
                </a:solidFill>
                <a:latin typeface="メイリオ" panose="020B0604030504040204" pitchFamily="50" charset="-128"/>
              </a:rPr>
              <a:t>4</a:t>
            </a:r>
            <a:r>
              <a:rPr lang="ja-JP" altLang="en-US" sz="1600" b="1" dirty="0">
                <a:solidFill>
                  <a:srgbClr val="0D0D0D"/>
                </a:solidFill>
                <a:latin typeface="メイリオ" panose="020B0604030504040204" pitchFamily="50" charset="-128"/>
              </a:rPr>
              <a:t>月</a:t>
            </a:r>
            <a:r>
              <a:rPr lang="en-US" altLang="ja-JP" sz="1600" b="1" dirty="0">
                <a:solidFill>
                  <a:srgbClr val="0D0D0D"/>
                </a:solidFill>
                <a:latin typeface="メイリオ" panose="020B0604030504040204" pitchFamily="50" charset="-128"/>
              </a:rPr>
              <a:t>1</a:t>
            </a:r>
            <a:r>
              <a:rPr lang="ja-JP" altLang="en-US" sz="1600" b="1" dirty="0">
                <a:solidFill>
                  <a:srgbClr val="0D0D0D"/>
                </a:solidFill>
                <a:latin typeface="メイリオ" panose="020B0604030504040204" pitchFamily="50" charset="-128"/>
              </a:rPr>
              <a:t>日以降適用の掲載制限カテゴリー追加</a:t>
            </a:r>
            <a:br>
              <a:rPr lang="en-US" altLang="ja-JP" sz="1600" dirty="0">
                <a:solidFill>
                  <a:srgbClr val="0D0D0D"/>
                </a:solidFill>
                <a:latin typeface="メイリオ" panose="020B0604030504040204" pitchFamily="50" charset="-128"/>
              </a:rPr>
            </a:br>
            <a:r>
              <a:rPr lang="ja-JP" altLang="en-US" sz="1600" dirty="0">
                <a:solidFill>
                  <a:srgbClr val="0D0D0D"/>
                </a:solidFill>
                <a:latin typeface="メイリオ" panose="020B0604030504040204" pitchFamily="50" charset="-128"/>
              </a:rPr>
              <a:t>　適用の有無は各セールスシートをご確認ください。</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・電子たばこ</a:t>
            </a:r>
          </a:p>
          <a:p>
            <a:r>
              <a:rPr lang="ja-JP" altLang="en-US" sz="1600" dirty="0">
                <a:solidFill>
                  <a:srgbClr val="0D0D0D"/>
                </a:solidFill>
                <a:latin typeface="メイリオ" panose="020B0604030504040204" pitchFamily="50" charset="-128"/>
              </a:rPr>
              <a:t>　　・性的部位治療</a:t>
            </a:r>
          </a:p>
          <a:p>
            <a:r>
              <a:rPr lang="ja-JP" altLang="en-US" sz="1600" dirty="0">
                <a:solidFill>
                  <a:srgbClr val="0D0D0D"/>
                </a:solidFill>
                <a:latin typeface="メイリオ" panose="020B0604030504040204" pitchFamily="50" charset="-128"/>
              </a:rPr>
              <a:t>　　・性を連想させるクリエイティブ（デジタルエンターテインメント）</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・制作費申し込みフォームの変更</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トップページカスタマイズ広告、タイアップ広告、一部特集など広告管理ツールを通さない商品の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dirty="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2025</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12/17</a:t>
            </a:r>
            <a:r>
              <a:rPr lang="ja-JP" altLang="en-US" sz="1600" dirty="0">
                <a:solidFill>
                  <a:srgbClr val="0D0D0D"/>
                </a:solidFill>
                <a:latin typeface="メイリオ" panose="020B0604030504040204" pitchFamily="50" charset="-128"/>
              </a:rPr>
              <a:t>（水）リリースの</a:t>
            </a:r>
            <a:r>
              <a:rPr lang="en-US" altLang="ja-JP" sz="1600" dirty="0">
                <a:solidFill>
                  <a:srgbClr val="0D0D0D"/>
                </a:solidFill>
                <a:latin typeface="メイリオ" panose="020B0604030504040204" pitchFamily="50" charset="-128"/>
              </a:rPr>
              <a:t>LINE Talk Head View Premium</a:t>
            </a:r>
            <a:r>
              <a:rPr lang="ja-JP" altLang="en-US" sz="1600" dirty="0">
                <a:solidFill>
                  <a:srgbClr val="0D0D0D"/>
                </a:solidFill>
                <a:latin typeface="メイリオ" panose="020B0604030504040204" pitchFamily="50" charset="-128"/>
              </a:rPr>
              <a:t>が変更対象の第一弾です。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月下旬のため、制作費の申し込み開始は後日ご案内いたします。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37EBAAAA-9464-8D21-6BAB-8F2F76A2DA1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E5407409-C280-9349-7C6D-F6223389DAFE}"/>
              </a:ext>
            </a:extLst>
          </p:cNvPr>
          <p:cNvGraphicFramePr>
            <a:graphicFrameLocks noGrp="1"/>
          </p:cNvGraphicFramePr>
          <p:nvPr/>
        </p:nvGraphicFramePr>
        <p:xfrm>
          <a:off x="1090652" y="5292101"/>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3316443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1_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5722</TotalTime>
  <Words>9456</Words>
  <Application>Microsoft Office PowerPoint</Application>
  <PresentationFormat>ワイド画面</PresentationFormat>
  <Paragraphs>1979</Paragraphs>
  <Slides>41</Slides>
  <Notes>19</Notes>
  <HiddenSlides>0</HiddenSlides>
  <MMClips>0</MMClips>
  <ScaleCrop>false</ScaleCrop>
  <HeadingPairs>
    <vt:vector size="8" baseType="variant">
      <vt:variant>
        <vt:lpstr>使用されているフォント</vt:lpstr>
      </vt:variant>
      <vt:variant>
        <vt:i4>9</vt:i4>
      </vt:variant>
      <vt:variant>
        <vt:lpstr>テーマ</vt:lpstr>
      </vt:variant>
      <vt:variant>
        <vt:i4>2</vt:i4>
      </vt:variant>
      <vt:variant>
        <vt:lpstr>埋め込まれた OLE サーバー</vt:lpstr>
      </vt:variant>
      <vt:variant>
        <vt:i4>1</vt:i4>
      </vt:variant>
      <vt:variant>
        <vt:lpstr>スライド タイトル</vt:lpstr>
      </vt:variant>
      <vt:variant>
        <vt:i4>41</vt:i4>
      </vt:variant>
    </vt:vector>
  </HeadingPairs>
  <TitlesOfParts>
    <vt:vector size="53" baseType="lpstr">
      <vt:lpstr>Meiryo UI</vt:lpstr>
      <vt:lpstr>Meiryo</vt:lpstr>
      <vt:lpstr>Meiryo</vt:lpstr>
      <vt:lpstr>メイリオ 本文</vt:lpstr>
      <vt:lpstr>Yu Gothic Medium</vt:lpstr>
      <vt:lpstr>Arial</vt:lpstr>
      <vt:lpstr>Calibri</vt:lpstr>
      <vt:lpstr>Segoe UI</vt:lpstr>
      <vt:lpstr>Wingdings</vt:lpstr>
      <vt:lpstr>MSCレイアウト（広告主・代理店限定）</vt:lpstr>
      <vt:lpstr>1_MSCレイアウト（広告主・代理店限定）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小曽根 祐子</cp:lastModifiedBy>
  <cp:revision>104</cp:revision>
  <dcterms:created xsi:type="dcterms:W3CDTF">2020-02-26T07:28:11Z</dcterms:created>
  <dcterms:modified xsi:type="dcterms:W3CDTF">2026-01-16T08:05:19Z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2024-12-06T03:09:04Z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e8a2cfe1-ed36-4817-94cf-6e7060665082</vt:lpwstr>
  </property>
  <property fmtid="{D5CDD505-2E9C-101B-9397-08002B2CF9AE}" pid="8" name="MSIP_Label_defa4170-0d19-0005-0004-bc88714345d2_ContentBits">
    <vt:lpwstr>0</vt:lpwstr>
  </property>
</Properties>
</file>